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8.xml" ContentType="application/vnd.openxmlformats-officedocument.presentationml.notesSlide+xml"/>
  <Override PartName="/ppt/tags/tag21.xml" ContentType="application/vnd.openxmlformats-officedocument.presentationml.tags+xml"/>
  <Override PartName="/ppt/notesSlides/notesSlide19.xml" ContentType="application/vnd.openxmlformats-officedocument.presentationml.notesSlide+xml"/>
  <Override PartName="/ppt/tags/tag22.xml" ContentType="application/vnd.openxmlformats-officedocument.presentationml.tags+xml"/>
  <Override PartName="/ppt/notesSlides/notesSlide20.xml" ContentType="application/vnd.openxmlformats-officedocument.presentationml.notesSlide+xml"/>
  <Override PartName="/ppt/tags/tag23.xml" ContentType="application/vnd.openxmlformats-officedocument.presentationml.tags+xml"/>
  <Override PartName="/ppt/notesSlides/notesSlide21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2.xml" ContentType="application/vnd.openxmlformats-officedocument.presentationml.notesSlide+xml"/>
  <Override PartName="/ppt/tags/tag26.xml" ContentType="application/vnd.openxmlformats-officedocument.presentationml.tags+xml"/>
  <Override PartName="/ppt/notesSlides/notesSlide2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00" r:id="rId2"/>
    <p:sldMasterId id="2147483699" r:id="rId3"/>
    <p:sldMasterId id="2147483701" r:id="rId4"/>
    <p:sldMasterId id="2147483698" r:id="rId5"/>
    <p:sldMasterId id="2147483697" r:id="rId6"/>
    <p:sldMasterId id="2147483696" r:id="rId7"/>
    <p:sldMasterId id="2147483695" r:id="rId8"/>
    <p:sldMasterId id="2147483694" r:id="rId9"/>
    <p:sldMasterId id="2147483693" r:id="rId10"/>
    <p:sldMasterId id="2147483692" r:id="rId11"/>
    <p:sldMasterId id="2147483691" r:id="rId12"/>
    <p:sldMasterId id="2147483690" r:id="rId13"/>
    <p:sldMasterId id="2147483689" r:id="rId14"/>
    <p:sldMasterId id="2147483688" r:id="rId15"/>
    <p:sldMasterId id="2147483687" r:id="rId16"/>
    <p:sldMasterId id="2147483686" r:id="rId17"/>
    <p:sldMasterId id="2147483685" r:id="rId18"/>
    <p:sldMasterId id="2147483684" r:id="rId19"/>
    <p:sldMasterId id="2147483672" r:id="rId20"/>
  </p:sldMasterIdLst>
  <p:notesMasterIdLst>
    <p:notesMasterId r:id="rId48"/>
  </p:notesMasterIdLst>
  <p:sldIdLst>
    <p:sldId id="506" r:id="rId21"/>
    <p:sldId id="478" r:id="rId22"/>
    <p:sldId id="467" r:id="rId23"/>
    <p:sldId id="507" r:id="rId24"/>
    <p:sldId id="508" r:id="rId25"/>
    <p:sldId id="509" r:id="rId26"/>
    <p:sldId id="510" r:id="rId27"/>
    <p:sldId id="511" r:id="rId28"/>
    <p:sldId id="512" r:id="rId29"/>
    <p:sldId id="513" r:id="rId30"/>
    <p:sldId id="514" r:id="rId31"/>
    <p:sldId id="515" r:id="rId32"/>
    <p:sldId id="516" r:id="rId33"/>
    <p:sldId id="479" r:id="rId34"/>
    <p:sldId id="480" r:id="rId35"/>
    <p:sldId id="517" r:id="rId36"/>
    <p:sldId id="482" r:id="rId37"/>
    <p:sldId id="518" r:id="rId38"/>
    <p:sldId id="519" r:id="rId39"/>
    <p:sldId id="520" r:id="rId40"/>
    <p:sldId id="521" r:id="rId41"/>
    <p:sldId id="490" r:id="rId42"/>
    <p:sldId id="535" r:id="rId43"/>
    <p:sldId id="526" r:id="rId44"/>
    <p:sldId id="530" r:id="rId45"/>
    <p:sldId id="531" r:id="rId46"/>
    <p:sldId id="532" r:id="rId4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FF40FF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27"/>
    <p:restoredTop sz="95687"/>
  </p:normalViewPr>
  <p:slideViewPr>
    <p:cSldViewPr snapToGrid="0">
      <p:cViewPr varScale="1">
        <p:scale>
          <a:sx n="103" d="100"/>
          <a:sy n="103" d="100"/>
        </p:scale>
        <p:origin x="10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6.xml"/><Relationship Id="rId39" Type="http://schemas.openxmlformats.org/officeDocument/2006/relationships/slide" Target="slides/slide19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slide" Target="slides/slide22.xml"/><Relationship Id="rId47" Type="http://schemas.openxmlformats.org/officeDocument/2006/relationships/slide" Target="slides/slide27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9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1.xml"/><Relationship Id="rId44" Type="http://schemas.openxmlformats.org/officeDocument/2006/relationships/slide" Target="slides/slide24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slide" Target="slides/slide23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slide" Target="slides/slide26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73E45-A347-EC4B-B98B-EE46DAF10738}" type="datetimeFigureOut">
              <a:rPr lang="en-US" smtClean="0"/>
              <a:t>7/28/24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FF35DD-1752-F443-9809-A4056A672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50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9f219c975b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9f219c975b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6755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f219c97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f219c97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142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f219c97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f219c97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765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f219c97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f219c97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661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9f219c975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9f219c975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598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9f219c975b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9f219c975b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568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9f219c975b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9f219c975b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503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9f219c975b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9f219c975b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651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9f219c975b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9f219c975b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243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9f219c975b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9f219c975b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545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9f219c975b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9f219c975b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285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f219c97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f219c97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4814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9f219c975b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9f219c975b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490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9f219c975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9f219c975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5647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f22060eb5_1_7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spcFirstLastPara="1" wrap="square" lIns="88525" tIns="88525" rIns="88525" bIns="88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9f22060eb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3568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f22060eb5_1_50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spcFirstLastPara="1" wrap="square" lIns="88525" tIns="88525" rIns="88525" bIns="88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9f22060eb5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1774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f219c97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f219c97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580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f219c97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f219c97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493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f219c97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f219c97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191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f219c97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f219c97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967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f219c97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f219c97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8835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f219c97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f219c97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680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f219c97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f219c97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934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FEE64-C3D2-E3C1-5757-3E1BB6C9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BE986531-F3E5-A647-A348-77BF5F545F31}" type="datetimeFigureOut">
              <a:rPr lang="en-US"/>
              <a:pPr>
                <a:defRPr/>
              </a:pPr>
              <a:t>7/28/24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39293-5E23-C6B2-5E2C-8A22E1048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0B277-2C70-3BCB-FB2E-D299A87C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9C69A-AE0E-4241-AD89-17BD74987E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84961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80BE7-5E0B-9B2E-3603-5F4BD0528B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575D4751-2719-FA46-AA18-DF2211068418}" type="datetimeFigureOut">
              <a:rPr lang="en-US"/>
              <a:pPr>
                <a:defRPr/>
              </a:pPr>
              <a:t>7/28/24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CA550-FD3C-6235-1D4E-11672CA44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D7F72-7A85-B7FD-2709-BB61A00A1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90CAC-4C2C-B64E-9297-366445F34A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93902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43C28-1678-B175-D62D-C420806EE4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ABF32C49-5E20-6149-9581-96AA56EB9FD7}" type="datetimeFigureOut">
              <a:rPr lang="en-US"/>
              <a:pPr>
                <a:defRPr/>
              </a:pPr>
              <a:t>7/28/24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F61D5-6034-520F-02CD-B504BD32B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DF3C9-A959-DF1C-9E64-020270CF8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4BC8DF-EAF7-0D46-881C-ECD46CAD16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09255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  only" type="objOnly">
  <p:cSld name="Object 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609600" y="6245226"/>
            <a:ext cx="2844800" cy="47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165600" y="6245226"/>
            <a:ext cx="3860800" cy="47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737600" y="6245226"/>
            <a:ext cx="2844800" cy="47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333"/>
          </a:p>
        </p:txBody>
      </p:sp>
    </p:spTree>
    <p:extLst>
      <p:ext uri="{BB962C8B-B14F-4D97-AF65-F5344CB8AC3E}">
        <p14:creationId xmlns:p14="http://schemas.microsoft.com/office/powerpoint/2010/main" val="4010940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BRX Malibu Mountains Shadow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BRX Lake Michigan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19112531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DB299-01F7-8264-CD00-75262AB6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8F902B35-A7BF-B444-9DBD-09A348A354F6}" type="datetimeFigureOut">
              <a:rPr lang="en-US"/>
              <a:pPr>
                <a:defRPr/>
              </a:pPr>
              <a:t>7/28/24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012A6-72FD-1E1E-A738-0B8CBA5D8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05FCF-E792-A9FF-7B81-1EA80A9A5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E3F0A2B3-D469-FE42-92F7-234B7BAAAB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14287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649387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499995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446772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4835852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179431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46CBF-0E00-3FF7-183F-D8752E8662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C1410D79-8CCF-D647-9873-EF40D1468074}" type="datetimeFigureOut">
              <a:rPr lang="en-US"/>
              <a:pPr>
                <a:defRPr/>
              </a:pPr>
              <a:t>7/28/24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4DC47-AA58-422A-72E1-57C3D9FBB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86B85-8E02-2FF1-80E1-66415CA4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63C2D5-239F-814B-BA0A-8B4080C7F5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93398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8542046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7060678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4255702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210175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AD803-D592-42DF-62C2-EEE2EFD447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908B4FE5-46DF-5C4F-8715-55C9909ADF1B}" type="datetimeFigureOut">
              <a:rPr lang="en-US"/>
              <a:pPr>
                <a:defRPr/>
              </a:pPr>
              <a:t>7/28/24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8F39B-3203-392E-E2B0-78C712B97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3EECA-D11F-B922-B761-EFB874F1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19694E-6FED-624D-826A-71B1EEF932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15821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2DE87-F502-A281-C3EA-4CEA4048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88690F51-796A-0D45-939F-5475B2A94E2D}" type="datetimeFigureOut">
              <a:rPr lang="en-US"/>
              <a:pPr>
                <a:defRPr/>
              </a:pPr>
              <a:t>7/28/24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8940A-EF4D-CC4F-7B73-52735AC33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738863-CA33-0698-7A88-02D1A8EAD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C031D9-93EB-134B-9406-6BECFA4F46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45271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DF63D5-D7C4-5105-37FB-569115068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D61AC22A-8CE6-FC40-BCD0-738D72069366}" type="datetimeFigureOut">
              <a:rPr lang="en-US"/>
              <a:pPr>
                <a:defRPr/>
              </a:pPr>
              <a:t>7/28/24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256E21-51FC-245F-736B-4EAD9770E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D14CD3-90E8-A60C-F439-C97EB921A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F80D7D-4B65-694F-B9A2-FC978894FB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46512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4606D-DD83-5D81-C033-7B7650C2F4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9F6F240A-29F0-3242-90AC-23D947C3BD35}" type="datetimeFigureOut">
              <a:rPr lang="en-US"/>
              <a:pPr>
                <a:defRPr/>
              </a:pPr>
              <a:t>7/28/24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A47D84-E589-170A-BD76-1A085AD1A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A968B2-1D02-31E7-5A54-1C6B12500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E98202-8CCE-C246-A03F-B4A89FC376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16250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7CC0C-0676-A44D-E0DB-B880C21942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E4C89BF7-7C83-284C-BF2B-43AFF2221F66}" type="datetimeFigureOut">
              <a:rPr lang="en-US"/>
              <a:pPr>
                <a:defRPr/>
              </a:pPr>
              <a:t>7/28/24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B4A7E2-1833-21A1-D8A9-BB9C5E830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B788F-02DD-B96F-03AA-B65335855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5FA0F3-E7E9-544D-B12D-DC271F3208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69767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801E1-59A5-D5DF-E435-8F4B63FBD2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FB9F77B3-37AD-5543-AFC6-E047C6558297}" type="datetimeFigureOut">
              <a:rPr lang="en-US"/>
              <a:pPr>
                <a:defRPr/>
              </a:pPr>
              <a:t>7/28/24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8982EB-A30B-3273-7A2B-3D5B06F1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E5CCD-74AC-A3F2-3BB5-DD21E801E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974BA4-064E-AA41-87DF-290313957E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99657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C77F1-6A76-5061-699D-D5E6B26A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D0B38761-B208-0548-A8E6-D67C75687094}" type="datetimeFigureOut">
              <a:rPr lang="en-US"/>
              <a:pPr>
                <a:defRPr/>
              </a:pPr>
              <a:t>7/28/24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B29C8-7223-1F06-6D92-B310F45B6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8B5E4B-32D5-FC59-F187-FF8836AC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DF7C5C-8262-E649-AA38-2D0AB85FB4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7955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8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A29F6850-1A04-C718-9FD9-8B269443DE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8AFC118-68B5-A960-56DA-38D03D7D3D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3F939-75A0-FD1E-E99D-A6A7C190B3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63763-5786-F66F-EF5D-11E94769E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D884E30-9458-0242-ACCF-1CD7236FF5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47" r:id="rId12"/>
  </p:sldLayoutIdLst>
  <p:transition spd="med">
    <p:fade/>
  </p:transition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BRX Malibu Mountains Shadow" pitchFamily="2" charset="77"/>
          <a:ea typeface="+mj-ea"/>
          <a:cs typeface="+mj-cs"/>
        </a:defRPr>
      </a:lvl1pPr>
      <a:lvl2pPr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X Malibu Mountains Shadow" pitchFamily="2" charset="77"/>
        </a:defRPr>
      </a:lvl2pPr>
      <a:lvl3pPr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X Malibu Mountains Shadow" pitchFamily="2" charset="77"/>
        </a:defRPr>
      </a:lvl3pPr>
      <a:lvl4pPr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X Malibu Mountains Shadow" pitchFamily="2" charset="77"/>
        </a:defRPr>
      </a:lvl4pPr>
      <a:lvl5pPr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X Malibu Mountains Shadow" pitchFamily="2" charset="77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X Malibu Mountains Shadow" pitchFamily="2" charset="77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X Malibu Mountains Shadow" pitchFamily="2" charset="77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X Malibu Mountains Shadow" pitchFamily="2" charset="77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X Malibu Mountains Shadow" pitchFamily="2" charset="77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RX Lake Michigan" pitchFamily="2" charset="77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RX Lake Michigan" pitchFamily="2" charset="77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RX Lake Michigan" pitchFamily="2" charset="77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BRX Lake Michigan" pitchFamily="2" charset="77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BRX Lake Michigan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ransition spd="med">
    <p:fade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ransition spd="med">
    <p:fade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ransition spd="med">
    <p:fade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ransition spd="med">
    <p:fade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ransition spd="med">
    <p:fade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ransition spd="med">
    <p:fade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ransition spd="med">
    <p:fade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ransition spd="med">
    <p:fade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ransition spd="med">
    <p:fade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ransition spd="med">
    <p:fade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ransition spd="med">
    <p:fade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Placeholder 1">
            <a:extLst>
              <a:ext uri="{FF2B5EF4-FFF2-40B4-BE49-F238E27FC236}">
                <a16:creationId xmlns:a16="http://schemas.microsoft.com/office/drawing/2014/main" id="{2D1048D6-7D00-5855-0891-7A1D3451A3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483" name="Text Placeholder 2">
            <a:extLst>
              <a:ext uri="{FF2B5EF4-FFF2-40B4-BE49-F238E27FC236}">
                <a16:creationId xmlns:a16="http://schemas.microsoft.com/office/drawing/2014/main" id="{5841D820-FA9D-ABA4-1BAB-B89F74E1A3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35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ransition spd="med">
    <p:fade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BRX Malibu Mountains Shadow" pitchFamily="2" charset="77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X Malibu Mountains Shadow" pitchFamily="2" charset="77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X Malibu Mountains Shadow" pitchFamily="2" charset="77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X Malibu Mountains Shadow" pitchFamily="2" charset="77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X Malibu Mountains Shadow" pitchFamily="2" charset="77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X Malibu Mountains Shadow" pitchFamily="2" charset="77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X Malibu Mountains Shadow" pitchFamily="2" charset="77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X Malibu Mountains Shadow" pitchFamily="2" charset="77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X Malibu Mountains Shadow" pitchFamily="2" charset="77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RX Lake Michigan" pitchFamily="2" charset="77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RX Lake Michigan" pitchFamily="2" charset="77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RX Lake Michigan" pitchFamily="2" charset="77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BRX Lake Michigan" pitchFamily="2" charset="77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BRX Lake Michigan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ransition spd="med">
    <p:fade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ransition spd="med">
    <p:fade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ransition spd="med">
    <p:fade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ransition spd="med">
    <p:fade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ransition spd="med">
    <p:fade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ransition spd="med">
    <p:fade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ransition spd="med">
    <p:fade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hyperlink" Target="https://quizlet.com/_904ait?x=1jqt&amp;i=lcu99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4" Type="http://schemas.openxmlformats.org/officeDocument/2006/relationships/hyperlink" Target="https://quizlet.com/816269013/the-reflex-arc-flash-cards/?i=lcu99&amp;x=1jq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ubtitle 2">
            <a:extLst>
              <a:ext uri="{FF2B5EF4-FFF2-40B4-BE49-F238E27FC236}">
                <a16:creationId xmlns:a16="http://schemas.microsoft.com/office/drawing/2014/main" id="{4771C12C-30F7-F168-5624-D0072CC2DDD6}"/>
              </a:ext>
            </a:extLst>
          </p:cNvPr>
          <p:cNvSpPr>
            <a:spLocks noGrp="1" noChangeArrowheads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524000" y="4307224"/>
            <a:ext cx="9144000" cy="962608"/>
          </a:xfrm>
        </p:spPr>
        <p:txBody>
          <a:bodyPr/>
          <a:lstStyle/>
          <a:p>
            <a:r>
              <a:rPr lang="en-US" altLang="en-US" dirty="0"/>
              <a:t>Quizlet Link: </a:t>
            </a:r>
            <a:r>
              <a:rPr lang="en-US" altLang="en-US" dirty="0">
                <a:hlinkClick r:id="rId4"/>
              </a:rPr>
              <a:t>https://quizlet.com/_904ait?x=1jqt&amp;i=lcu99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547731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/>
          <p:nvPr>
            <p:custDataLst>
              <p:tags r:id="rId1"/>
            </p:custDataLst>
          </p:nvPr>
        </p:nvSpPr>
        <p:spPr>
          <a:xfrm>
            <a:off x="554623" y="1192320"/>
            <a:ext cx="4781600" cy="5581281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</a:pP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The two posterior projections (called dorsal or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posterior horns</a:t>
            </a: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) and the two anterior projections (called ventral or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anterior horns</a:t>
            </a: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) surround the Central Canal containing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Cerebrospinal Fluid</a:t>
            </a: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 (CSF).</a:t>
            </a:r>
          </a:p>
          <a:p>
            <a:pPr marL="609585">
              <a:lnSpc>
                <a:spcPct val="106999"/>
              </a:lnSpc>
              <a:spcBef>
                <a:spcPts val="1067"/>
              </a:spcBef>
              <a:spcAft>
                <a:spcPts val="0"/>
              </a:spcAft>
            </a:pP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1.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Dorsal</a:t>
            </a: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 (Posterior)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horns</a:t>
            </a: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-contain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interneurons</a:t>
            </a:r>
          </a:p>
          <a:p>
            <a:pPr marL="609585">
              <a:lnSpc>
                <a:spcPct val="106999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2.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Dorsal root ganglion</a:t>
            </a: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-enlarged area of dorsal horn that contains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cell bodies of sensory neurons</a:t>
            </a: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.</a:t>
            </a:r>
          </a:p>
          <a:p>
            <a:pPr marL="914377">
              <a:lnSpc>
                <a:spcPct val="106999"/>
              </a:lnSpc>
              <a:spcBef>
                <a:spcPts val="1067"/>
              </a:spcBef>
              <a:spcAft>
                <a:spcPts val="1067"/>
              </a:spcAft>
            </a:pPr>
            <a:endParaRPr sz="1467" dirty="0">
              <a:solidFill>
                <a:schemeClr val="dk1"/>
              </a:solidFill>
              <a:latin typeface="BRX Lake Michigan" pitchFamily="2" charset="77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2678450836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/>
          <p:nvPr>
            <p:custDataLst>
              <p:tags r:id="rId1"/>
            </p:custDataLst>
          </p:nvPr>
        </p:nvSpPr>
        <p:spPr>
          <a:xfrm>
            <a:off x="554623" y="1192320"/>
            <a:ext cx="4781600" cy="5581281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</a:pP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The two posterior projections (called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dorsal</a:t>
            </a: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 or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posterior horns</a:t>
            </a: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) and the two anterior projections (called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ventral </a:t>
            </a: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or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anterior horns</a:t>
            </a: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) surround the Central Canal containing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Cerebrospinal Fluid</a:t>
            </a: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 (CSF).</a:t>
            </a:r>
          </a:p>
          <a:p>
            <a:pPr marL="609585">
              <a:lnSpc>
                <a:spcPct val="106999"/>
              </a:lnSpc>
              <a:spcBef>
                <a:spcPts val="1067"/>
              </a:spcBef>
              <a:spcAft>
                <a:spcPts val="0"/>
              </a:spcAft>
            </a:pP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1.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Dorsal</a:t>
            </a: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 (Posterior)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horns</a:t>
            </a: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-contain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interneurons</a:t>
            </a:r>
          </a:p>
          <a:p>
            <a:pPr marL="609585">
              <a:lnSpc>
                <a:spcPct val="106999"/>
              </a:lnSpc>
              <a:spcBef>
                <a:spcPts val="1067"/>
              </a:spcBef>
              <a:spcAft>
                <a:spcPts val="0"/>
              </a:spcAft>
            </a:pP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2.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Dorsal root ganglion</a:t>
            </a: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-enlarged area of dorsal horn that contains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cell bodies of sensory neurons</a:t>
            </a: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.</a:t>
            </a:r>
          </a:p>
          <a:p>
            <a:pPr marL="609585">
              <a:lnSpc>
                <a:spcPct val="106999"/>
              </a:lnSpc>
              <a:spcBef>
                <a:spcPts val="1067"/>
              </a:spcBef>
              <a:spcAft>
                <a:spcPts val="0"/>
              </a:spcAft>
            </a:pP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3.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Ventral</a:t>
            </a: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 (Anterior)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horns</a:t>
            </a: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-contain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cell bodies of motor neurons</a:t>
            </a: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. Axons of these neurons exit the ventral root and fuse to form spinal nerves.</a:t>
            </a:r>
          </a:p>
          <a:p>
            <a:pPr marL="914377">
              <a:lnSpc>
                <a:spcPct val="106999"/>
              </a:lnSpc>
              <a:spcBef>
                <a:spcPts val="1067"/>
              </a:spcBef>
              <a:spcAft>
                <a:spcPts val="1067"/>
              </a:spcAft>
            </a:pPr>
            <a:endParaRPr sz="1467" dirty="0">
              <a:solidFill>
                <a:schemeClr val="dk1"/>
              </a:solidFill>
              <a:latin typeface="BRX Lake Michigan" pitchFamily="2" charset="77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535611795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/>
          <p:nvPr>
            <p:custDataLst>
              <p:tags r:id="rId1"/>
            </p:custDataLst>
          </p:nvPr>
        </p:nvSpPr>
        <p:spPr>
          <a:xfrm>
            <a:off x="576862" y="2202974"/>
            <a:ext cx="4781600" cy="2128396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fortaa"/>
              <a:buChar char="•"/>
            </a:pPr>
            <a:r>
              <a:rPr lang="en-US" sz="24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Grey matter</a:t>
            </a:r>
            <a:r>
              <a:rPr lang="en-US" sz="24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 is for sensory and motor functions</a:t>
            </a:r>
            <a:endParaRPr lang="en-US" sz="2400" dirty="0">
              <a:latin typeface="BRX Lake Michigan" pitchFamily="2" charset="77"/>
              <a:ea typeface="Comfortaa"/>
              <a:cs typeface="Comfortaa"/>
              <a:sym typeface="Comfortaa"/>
            </a:endParaRPr>
          </a:p>
          <a:p>
            <a:pPr marL="914377">
              <a:lnSpc>
                <a:spcPct val="106999"/>
              </a:lnSpc>
              <a:spcBef>
                <a:spcPts val="1067"/>
              </a:spcBef>
              <a:spcAft>
                <a:spcPts val="1067"/>
              </a:spcAft>
            </a:pPr>
            <a:endParaRPr sz="1467" dirty="0">
              <a:solidFill>
                <a:schemeClr val="dk1"/>
              </a:solidFill>
              <a:latin typeface="BRX Lake Michigan" pitchFamily="2" charset="77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3957284050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/>
          <p:nvPr>
            <p:custDataLst>
              <p:tags r:id="rId1"/>
            </p:custDataLst>
          </p:nvPr>
        </p:nvSpPr>
        <p:spPr>
          <a:xfrm>
            <a:off x="576862" y="2202973"/>
            <a:ext cx="4781600" cy="258559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571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fortaa"/>
              <a:buChar char="•"/>
            </a:pPr>
            <a:r>
              <a:rPr lang="en-US" sz="24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Grey matter</a:t>
            </a:r>
            <a:r>
              <a:rPr lang="en-US" sz="24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 is for sensory and motor functions</a:t>
            </a:r>
            <a:endParaRPr lang="en-US" sz="2400" dirty="0">
              <a:latin typeface="BRX Lake Michigan" pitchFamily="2" charset="77"/>
              <a:ea typeface="Comfortaa"/>
              <a:cs typeface="Comfortaa"/>
              <a:sym typeface="Comfortaa"/>
            </a:endParaRPr>
          </a:p>
          <a:p>
            <a:pPr marL="457189" indent="-457189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fortaa"/>
              <a:buChar char="•"/>
            </a:pPr>
            <a:r>
              <a:rPr lang="en-US" sz="24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White matter</a:t>
            </a:r>
            <a:r>
              <a:rPr lang="en-US" sz="24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 is to communicate between parts of the spinal cord and between the spinal cord and the brain</a:t>
            </a:r>
            <a:endParaRPr lang="en-US" sz="2400" dirty="0">
              <a:latin typeface="BRX Lake Michigan" pitchFamily="2" charset="77"/>
              <a:ea typeface="Comfortaa"/>
              <a:cs typeface="Comfortaa"/>
              <a:sym typeface="Comfortaa"/>
            </a:endParaRPr>
          </a:p>
          <a:p>
            <a:pPr marL="914377">
              <a:lnSpc>
                <a:spcPct val="106999"/>
              </a:lnSpc>
              <a:spcBef>
                <a:spcPts val="1067"/>
              </a:spcBef>
              <a:spcAft>
                <a:spcPts val="1067"/>
              </a:spcAft>
            </a:pPr>
            <a:endParaRPr sz="1467" dirty="0">
              <a:solidFill>
                <a:schemeClr val="dk1"/>
              </a:solidFill>
              <a:latin typeface="BRX Lake Michigan" pitchFamily="2" charset="77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158789313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2917FF-EC3F-EFF5-ACBB-393AAFA8214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34716" y="2247351"/>
            <a:ext cx="2839454" cy="258263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609585">
              <a:lnSpc>
                <a:spcPct val="106999"/>
              </a:lnSpc>
              <a:spcBef>
                <a:spcPts val="1067"/>
              </a:spcBef>
              <a:spcAft>
                <a:spcPts val="0"/>
              </a:spcAft>
            </a:pPr>
            <a:r>
              <a:rPr lang="en-US" sz="24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Cauda equina</a:t>
            </a:r>
            <a:r>
              <a:rPr lang="en-US" sz="24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            (“horse’s tail”)</a:t>
            </a:r>
          </a:p>
          <a:p>
            <a:pPr algn="ctr">
              <a:lnSpc>
                <a:spcPct val="106999"/>
              </a:lnSpc>
              <a:spcBef>
                <a:spcPts val="1067"/>
              </a:spcBef>
              <a:spcAft>
                <a:spcPts val="0"/>
              </a:spcAft>
            </a:pPr>
            <a:r>
              <a:rPr lang="en-US" sz="24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end of spinal cord where nerves exit through holes in sacrum.</a:t>
            </a:r>
          </a:p>
        </p:txBody>
      </p:sp>
    </p:spTree>
    <p:extLst>
      <p:ext uri="{BB962C8B-B14F-4D97-AF65-F5344CB8AC3E}">
        <p14:creationId xmlns:p14="http://schemas.microsoft.com/office/powerpoint/2010/main" val="2208582348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/>
          <p:nvPr>
            <p:custDataLst>
              <p:tags r:id="rId1"/>
            </p:custDataLst>
          </p:nvPr>
        </p:nvSpPr>
        <p:spPr>
          <a:xfrm>
            <a:off x="8076000" y="2997074"/>
            <a:ext cx="3808400" cy="2139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14350" indent="-514350" algn="ctr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sz="2533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Bone</a:t>
            </a:r>
            <a:endParaRPr lang="en" sz="2533" dirty="0">
              <a:solidFill>
                <a:schemeClr val="dk1"/>
              </a:solidFill>
              <a:latin typeface="BRX Lake Michigan" pitchFamily="2" charset="77"/>
              <a:ea typeface="Comfortaa"/>
              <a:cs typeface="Comfortaa"/>
              <a:sym typeface="Comfortaa"/>
            </a:endParaRPr>
          </a:p>
          <a:p>
            <a:pPr marL="457200" indent="-45720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533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Vertebrae</a:t>
            </a:r>
          </a:p>
          <a:p>
            <a:pPr marL="457200" indent="-45720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533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Each area of the vertebral column has a different structure.</a:t>
            </a:r>
            <a:endParaRPr sz="2533" dirty="0">
              <a:solidFill>
                <a:schemeClr val="dk1"/>
              </a:solidFill>
              <a:latin typeface="BRX Lake Michigan" pitchFamily="2" charset="77"/>
              <a:ea typeface="Comfortaa"/>
              <a:cs typeface="Comfortaa"/>
              <a:sym typeface="Comfortaa"/>
            </a:endParaRPr>
          </a:p>
          <a:p>
            <a:pPr>
              <a:lnSpc>
                <a:spcPct val="106999"/>
              </a:lnSpc>
              <a:spcBef>
                <a:spcPts val="1067"/>
              </a:spcBef>
              <a:spcAft>
                <a:spcPts val="1067"/>
              </a:spcAft>
            </a:pPr>
            <a:endParaRPr sz="1733" dirty="0">
              <a:solidFill>
                <a:schemeClr val="dk1"/>
              </a:solidFill>
              <a:latin typeface="BRX Lake Michigan" pitchFamily="2" charset="77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2946223107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/>
          <p:nvPr>
            <p:custDataLst>
              <p:tags r:id="rId1"/>
            </p:custDataLst>
          </p:nvPr>
        </p:nvSpPr>
        <p:spPr>
          <a:xfrm>
            <a:off x="8076000" y="2997074"/>
            <a:ext cx="3808400" cy="2139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14350" indent="-514350" algn="ctr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AutoNum type="arabicPeriod" startAt="2"/>
            </a:pPr>
            <a:r>
              <a:rPr lang="en-US" sz="28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Meninges</a:t>
            </a:r>
          </a:p>
          <a:p>
            <a:pPr marL="457200" indent="-45720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Spinal cord has 3 membranes covering it (same as brain)</a:t>
            </a:r>
            <a:endParaRPr lang="en-US" sz="2800" dirty="0">
              <a:solidFill>
                <a:schemeClr val="dk1"/>
              </a:solidFill>
              <a:highlight>
                <a:srgbClr val="FFFFFF"/>
              </a:highlight>
              <a:latin typeface="BRX Lake Michigan" pitchFamily="2" charset="77"/>
              <a:ea typeface="Comfortaa"/>
              <a:cs typeface="Comfortaa"/>
              <a:sym typeface="Comfortaa"/>
            </a:endParaRPr>
          </a:p>
          <a:p>
            <a:pPr>
              <a:lnSpc>
                <a:spcPct val="106999"/>
              </a:lnSpc>
              <a:spcBef>
                <a:spcPts val="1067"/>
              </a:spcBef>
              <a:spcAft>
                <a:spcPts val="1067"/>
              </a:spcAft>
            </a:pPr>
            <a:endParaRPr sz="1733" dirty="0">
              <a:solidFill>
                <a:schemeClr val="dk1"/>
              </a:solidFill>
              <a:latin typeface="BRX Lake Michigan" pitchFamily="2" charset="77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3134536407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2"/>
          <p:cNvSpPr txBox="1"/>
          <p:nvPr>
            <p:custDataLst>
              <p:tags r:id="rId1"/>
            </p:custDataLst>
          </p:nvPr>
        </p:nvSpPr>
        <p:spPr>
          <a:xfrm>
            <a:off x="7038474" y="1604400"/>
            <a:ext cx="5048426" cy="3649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06999"/>
              </a:lnSpc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2.  </a:t>
            </a:r>
            <a:r>
              <a:rPr lang="en" sz="24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Meninges</a:t>
            </a:r>
            <a:r>
              <a:rPr lang="en" sz="24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-spinal cord has 3 membranes covering it (same as brain)</a:t>
            </a:r>
            <a:endParaRPr sz="2400" dirty="0">
              <a:solidFill>
                <a:schemeClr val="dk1"/>
              </a:solidFill>
              <a:highlight>
                <a:srgbClr val="FFFFFF"/>
              </a:highlight>
              <a:latin typeface="BRX Lake Michigan" pitchFamily="2" charset="77"/>
              <a:ea typeface="Comfortaa"/>
              <a:cs typeface="Comfortaa"/>
              <a:sym typeface="Comfortaa"/>
            </a:endParaRPr>
          </a:p>
          <a:p>
            <a:pPr marL="609585">
              <a:lnSpc>
                <a:spcPct val="106999"/>
              </a:lnSpc>
              <a:spcBef>
                <a:spcPts val="1067"/>
              </a:spcBef>
              <a:spcAft>
                <a:spcPts val="0"/>
              </a:spcAft>
            </a:pPr>
            <a:r>
              <a:rPr lang="en" sz="24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a. </a:t>
            </a:r>
            <a:r>
              <a:rPr lang="en" sz="24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Pia mater</a:t>
            </a:r>
            <a:r>
              <a:rPr lang="en" sz="24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 (inner)- very delicate.</a:t>
            </a:r>
            <a:endParaRPr sz="2400" dirty="0">
              <a:solidFill>
                <a:schemeClr val="dk1"/>
              </a:solidFill>
              <a:latin typeface="BRX Lake Michigan" pitchFamily="2" charset="77"/>
              <a:ea typeface="Comfortaa"/>
              <a:cs typeface="Comfortaa"/>
              <a:sym typeface="Comfortaa"/>
            </a:endParaRPr>
          </a:p>
          <a:p>
            <a:pPr marL="609585">
              <a:lnSpc>
                <a:spcPct val="106999"/>
              </a:lnSpc>
              <a:spcBef>
                <a:spcPts val="1067"/>
              </a:spcBef>
              <a:spcAft>
                <a:spcPts val="0"/>
              </a:spcAft>
            </a:pPr>
            <a:endParaRPr dirty="0">
              <a:solidFill>
                <a:schemeClr val="dk1"/>
              </a:solidFill>
              <a:latin typeface="BRX Lake Michigan" pitchFamily="2" charset="77"/>
              <a:ea typeface="Comfortaa"/>
              <a:cs typeface="Comfortaa"/>
              <a:sym typeface="Comfortaa"/>
            </a:endParaRPr>
          </a:p>
          <a:p>
            <a:pPr>
              <a:lnSpc>
                <a:spcPct val="106999"/>
              </a:lnSpc>
              <a:spcBef>
                <a:spcPts val="1067"/>
              </a:spcBef>
              <a:spcAft>
                <a:spcPts val="1067"/>
              </a:spcAft>
            </a:pPr>
            <a:endParaRPr sz="1733" dirty="0">
              <a:solidFill>
                <a:schemeClr val="dk1"/>
              </a:solidFill>
              <a:latin typeface="BRX Lake Michigan" pitchFamily="2" charset="77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1458664630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2"/>
          <p:cNvSpPr txBox="1"/>
          <p:nvPr>
            <p:custDataLst>
              <p:tags r:id="rId1"/>
            </p:custDataLst>
          </p:nvPr>
        </p:nvSpPr>
        <p:spPr>
          <a:xfrm>
            <a:off x="7038474" y="1604400"/>
            <a:ext cx="5048426" cy="3649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06999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2.  </a:t>
            </a:r>
            <a:r>
              <a:rPr lang="en-US" sz="24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Meninges</a:t>
            </a:r>
            <a:r>
              <a:rPr lang="en-US" sz="24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-spinal cord has 3 membranes covering it (same as brain)</a:t>
            </a:r>
            <a:endParaRPr lang="en-US" sz="2400" dirty="0">
              <a:solidFill>
                <a:schemeClr val="dk1"/>
              </a:solidFill>
              <a:highlight>
                <a:srgbClr val="FFFFFF"/>
              </a:highlight>
              <a:latin typeface="BRX Lake Michigan" pitchFamily="2" charset="77"/>
              <a:ea typeface="Comfortaa"/>
              <a:cs typeface="Comfortaa"/>
              <a:sym typeface="Comfortaa"/>
            </a:endParaRPr>
          </a:p>
          <a:p>
            <a:pPr marL="609585">
              <a:lnSpc>
                <a:spcPct val="106999"/>
              </a:lnSpc>
              <a:spcBef>
                <a:spcPts val="1067"/>
              </a:spcBef>
              <a:spcAft>
                <a:spcPts val="0"/>
              </a:spcAft>
            </a:pPr>
            <a:r>
              <a:rPr lang="en-US" sz="24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a. </a:t>
            </a:r>
            <a:r>
              <a:rPr lang="en-US" sz="24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Pia mater</a:t>
            </a:r>
            <a:r>
              <a:rPr lang="en-US" sz="24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 (inner)-delicate.</a:t>
            </a:r>
          </a:p>
          <a:p>
            <a:pPr marL="609585">
              <a:lnSpc>
                <a:spcPct val="106999"/>
              </a:lnSpc>
              <a:spcBef>
                <a:spcPts val="1067"/>
              </a:spcBef>
              <a:spcAft>
                <a:spcPts val="0"/>
              </a:spcAft>
            </a:pPr>
            <a:r>
              <a:rPr lang="en-US" sz="24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b. </a:t>
            </a:r>
            <a:r>
              <a:rPr lang="en-US" sz="24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Arachnoid mater</a:t>
            </a:r>
            <a:r>
              <a:rPr lang="en-US" sz="24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 (middle)-loose, “spider web-like”.</a:t>
            </a:r>
          </a:p>
          <a:p>
            <a:pPr marL="609585">
              <a:lnSpc>
                <a:spcPct val="106999"/>
              </a:lnSpc>
              <a:spcBef>
                <a:spcPts val="1067"/>
              </a:spcBef>
              <a:spcAft>
                <a:spcPts val="0"/>
              </a:spcAft>
            </a:pPr>
            <a:endParaRPr dirty="0">
              <a:solidFill>
                <a:schemeClr val="dk1"/>
              </a:solidFill>
              <a:latin typeface="BRX Lake Michigan" pitchFamily="2" charset="77"/>
              <a:ea typeface="Comfortaa"/>
              <a:cs typeface="Comfortaa"/>
              <a:sym typeface="Comfortaa"/>
            </a:endParaRPr>
          </a:p>
          <a:p>
            <a:pPr>
              <a:lnSpc>
                <a:spcPct val="106999"/>
              </a:lnSpc>
              <a:spcBef>
                <a:spcPts val="1067"/>
              </a:spcBef>
              <a:spcAft>
                <a:spcPts val="1067"/>
              </a:spcAft>
            </a:pPr>
            <a:endParaRPr sz="1733" dirty="0">
              <a:solidFill>
                <a:schemeClr val="dk1"/>
              </a:solidFill>
              <a:latin typeface="BRX Lake Michigan" pitchFamily="2" charset="77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1915139161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5"/>
          <a:stretch>
            <a:fillRect/>
          </a:stretch>
        </a:blip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2"/>
          <p:cNvSpPr txBox="1"/>
          <p:nvPr>
            <p:custDataLst>
              <p:tags r:id="rId1"/>
            </p:custDataLst>
          </p:nvPr>
        </p:nvSpPr>
        <p:spPr>
          <a:xfrm>
            <a:off x="7038474" y="1604400"/>
            <a:ext cx="5048426" cy="3649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06999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2.  </a:t>
            </a:r>
            <a:r>
              <a:rPr lang="en-US" sz="24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Meninges</a:t>
            </a:r>
            <a:r>
              <a:rPr lang="en-US" sz="24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-spinal cord has 3 membranes covering it (same as brain)</a:t>
            </a:r>
            <a:endParaRPr lang="en-US" sz="2400" dirty="0">
              <a:solidFill>
                <a:schemeClr val="dk1"/>
              </a:solidFill>
              <a:highlight>
                <a:srgbClr val="FFFFFF"/>
              </a:highlight>
              <a:latin typeface="BRX Lake Michigan" pitchFamily="2" charset="77"/>
              <a:ea typeface="Comfortaa"/>
              <a:cs typeface="Comfortaa"/>
              <a:sym typeface="Comfortaa"/>
            </a:endParaRPr>
          </a:p>
          <a:p>
            <a:pPr marL="609585">
              <a:lnSpc>
                <a:spcPct val="106999"/>
              </a:lnSpc>
              <a:spcBef>
                <a:spcPts val="1067"/>
              </a:spcBef>
              <a:spcAft>
                <a:spcPts val="0"/>
              </a:spcAft>
            </a:pPr>
            <a:r>
              <a:rPr lang="en-US" sz="24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a. </a:t>
            </a:r>
            <a:r>
              <a:rPr lang="en-US" sz="24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Pia mater</a:t>
            </a:r>
            <a:r>
              <a:rPr lang="en-US" sz="24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 (inner)-delicate.</a:t>
            </a:r>
          </a:p>
          <a:p>
            <a:pPr marL="609585">
              <a:lnSpc>
                <a:spcPct val="106999"/>
              </a:lnSpc>
              <a:spcBef>
                <a:spcPts val="1067"/>
              </a:spcBef>
              <a:spcAft>
                <a:spcPts val="0"/>
              </a:spcAft>
            </a:pPr>
            <a:r>
              <a:rPr lang="en-US" sz="24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b. </a:t>
            </a:r>
            <a:r>
              <a:rPr lang="en-US" sz="24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Arachnoid mater</a:t>
            </a:r>
            <a:r>
              <a:rPr lang="en-US" sz="24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 (middle)-loose, “spider web-like”.</a:t>
            </a:r>
          </a:p>
          <a:p>
            <a:pPr marL="609585">
              <a:lnSpc>
                <a:spcPct val="106999"/>
              </a:lnSpc>
              <a:spcBef>
                <a:spcPts val="1067"/>
              </a:spcBef>
              <a:spcAft>
                <a:spcPts val="0"/>
              </a:spcAft>
            </a:pPr>
            <a:r>
              <a:rPr lang="en-US" sz="24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c. </a:t>
            </a:r>
            <a:r>
              <a:rPr lang="en-US" sz="24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Dura mater</a:t>
            </a:r>
            <a:r>
              <a:rPr lang="en-US" sz="24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 (outer)-tough, leathery, “durable”.</a:t>
            </a:r>
          </a:p>
          <a:p>
            <a:pPr marL="609585">
              <a:lnSpc>
                <a:spcPct val="106999"/>
              </a:lnSpc>
              <a:spcBef>
                <a:spcPts val="1067"/>
              </a:spcBef>
              <a:spcAft>
                <a:spcPts val="0"/>
              </a:spcAft>
            </a:pPr>
            <a:endParaRPr dirty="0">
              <a:solidFill>
                <a:schemeClr val="dk1"/>
              </a:solidFill>
              <a:latin typeface="BRX Lake Michigan" pitchFamily="2" charset="77"/>
              <a:ea typeface="Comfortaa"/>
              <a:cs typeface="Comfortaa"/>
              <a:sym typeface="Comfortaa"/>
            </a:endParaRPr>
          </a:p>
          <a:p>
            <a:pPr>
              <a:lnSpc>
                <a:spcPct val="106999"/>
              </a:lnSpc>
              <a:spcBef>
                <a:spcPts val="1067"/>
              </a:spcBef>
              <a:spcAft>
                <a:spcPts val="1067"/>
              </a:spcAft>
            </a:pPr>
            <a:endParaRPr sz="1733" dirty="0">
              <a:solidFill>
                <a:schemeClr val="dk1"/>
              </a:solidFill>
              <a:latin typeface="BRX Lake Michigan" pitchFamily="2" charset="77"/>
              <a:ea typeface="Comfortaa"/>
              <a:cs typeface="Comfortaa"/>
              <a:sym typeface="Comfortaa"/>
            </a:endParaRPr>
          </a:p>
        </p:txBody>
      </p:sp>
      <p:sp>
        <p:nvSpPr>
          <p:cNvPr id="6" name="Google Shape;529;p75">
            <a:extLst>
              <a:ext uri="{FF2B5EF4-FFF2-40B4-BE49-F238E27FC236}">
                <a16:creationId xmlns:a16="http://schemas.microsoft.com/office/drawing/2014/main" id="{B251008B-C79C-E057-C5F0-E2908DD9AED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160100" y="6130283"/>
            <a:ext cx="9218800" cy="508237"/>
          </a:xfrm>
          <a:prstGeom prst="rect">
            <a:avLst/>
          </a:prstGeom>
          <a:solidFill>
            <a:schemeClr val="bg1"/>
          </a:solidFill>
          <a:ln w="412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06999"/>
              </a:lnSpc>
              <a:spcBef>
                <a:spcPts val="0"/>
              </a:spcBef>
              <a:spcAft>
                <a:spcPts val="1067"/>
              </a:spcAft>
            </a:pPr>
            <a:r>
              <a:rPr lang="en" sz="1733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An easy way to remember is that </a:t>
            </a:r>
            <a:r>
              <a:rPr lang="en" sz="1733" dirty="0">
                <a:solidFill>
                  <a:schemeClr val="dk1"/>
                </a:solidFill>
                <a:highlight>
                  <a:srgbClr val="FFFFFF"/>
                </a:highlight>
                <a:latin typeface="BRX Lake Michigan" pitchFamily="2" charset="77"/>
                <a:ea typeface="Comfortaa"/>
                <a:cs typeface="Comfortaa"/>
                <a:sym typeface="Comfortaa"/>
              </a:rPr>
              <a:t>the meninges </a:t>
            </a:r>
            <a:r>
              <a:rPr lang="en" sz="1733" b="1" dirty="0">
                <a:solidFill>
                  <a:schemeClr val="dk1"/>
                </a:solidFill>
                <a:highlight>
                  <a:srgbClr val="FFFFFF"/>
                </a:highlight>
                <a:latin typeface="BRX Lake Michigan" pitchFamily="2" charset="77"/>
                <a:ea typeface="Comfortaa"/>
                <a:cs typeface="Comfortaa"/>
                <a:sym typeface="Comfortaa"/>
              </a:rPr>
              <a:t>PAD</a:t>
            </a:r>
            <a:r>
              <a:rPr lang="en" sz="1733" dirty="0">
                <a:solidFill>
                  <a:schemeClr val="dk1"/>
                </a:solidFill>
                <a:highlight>
                  <a:srgbClr val="FFFFFF"/>
                </a:highlight>
                <a:latin typeface="BRX Lake Michigan" pitchFamily="2" charset="77"/>
                <a:ea typeface="Comfortaa"/>
                <a:cs typeface="Comfortaa"/>
                <a:sym typeface="Comfortaa"/>
              </a:rPr>
              <a:t> the spinal cord/brain  </a:t>
            </a:r>
            <a:r>
              <a:rPr lang="en" sz="2000" dirty="0">
                <a:solidFill>
                  <a:schemeClr val="dk1"/>
                </a:solidFill>
                <a:highlight>
                  <a:srgbClr val="FFFFFF"/>
                </a:highlight>
                <a:latin typeface="BRX Lake Michigan" pitchFamily="2" charset="77"/>
                <a:ea typeface="Comfortaa"/>
                <a:cs typeface="Comfortaa"/>
                <a:sym typeface="Comfortaa"/>
              </a:rPr>
              <a:t>P</a:t>
            </a:r>
            <a:r>
              <a:rPr lang="en" sz="1733" dirty="0">
                <a:solidFill>
                  <a:schemeClr val="dk1"/>
                </a:solidFill>
                <a:highlight>
                  <a:srgbClr val="FFFFFF"/>
                </a:highlight>
                <a:latin typeface="BRX Lake Michigan" pitchFamily="2" charset="77"/>
                <a:ea typeface="Comfortaa"/>
                <a:cs typeface="Comfortaa"/>
                <a:sym typeface="Comfortaa"/>
              </a:rPr>
              <a:t>ia; </a:t>
            </a:r>
            <a:r>
              <a:rPr lang="en" sz="2000" dirty="0">
                <a:solidFill>
                  <a:schemeClr val="dk1"/>
                </a:solidFill>
                <a:highlight>
                  <a:srgbClr val="FFFFFF"/>
                </a:highlight>
                <a:latin typeface="BRX Lake Michigan" pitchFamily="2" charset="77"/>
                <a:ea typeface="Comfortaa"/>
                <a:cs typeface="Comfortaa"/>
                <a:sym typeface="Comfortaa"/>
              </a:rPr>
              <a:t>A</a:t>
            </a:r>
            <a:r>
              <a:rPr lang="en" sz="1733" dirty="0">
                <a:solidFill>
                  <a:schemeClr val="dk1"/>
                </a:solidFill>
                <a:highlight>
                  <a:srgbClr val="FFFFFF"/>
                </a:highlight>
                <a:latin typeface="BRX Lake Michigan" pitchFamily="2" charset="77"/>
                <a:ea typeface="Comfortaa"/>
                <a:cs typeface="Comfortaa"/>
                <a:sym typeface="Comfortaa"/>
              </a:rPr>
              <a:t>rachnoid; </a:t>
            </a:r>
            <a:r>
              <a:rPr lang="en" sz="2000" dirty="0">
                <a:solidFill>
                  <a:schemeClr val="dk1"/>
                </a:solidFill>
                <a:highlight>
                  <a:srgbClr val="FFFFFF"/>
                </a:highlight>
                <a:latin typeface="BRX Lake Michigan" pitchFamily="2" charset="77"/>
                <a:ea typeface="Comfortaa"/>
                <a:cs typeface="Comfortaa"/>
                <a:sym typeface="Comfortaa"/>
              </a:rPr>
              <a:t>D</a:t>
            </a:r>
            <a:r>
              <a:rPr lang="en" sz="1733" dirty="0">
                <a:solidFill>
                  <a:schemeClr val="dk1"/>
                </a:solidFill>
                <a:highlight>
                  <a:srgbClr val="FFFFFF"/>
                </a:highlight>
                <a:latin typeface="BRX Lake Michigan" pitchFamily="2" charset="77"/>
                <a:ea typeface="Comfortaa"/>
                <a:cs typeface="Comfortaa"/>
                <a:sym typeface="Comfortaa"/>
              </a:rPr>
              <a:t>ura Mater</a:t>
            </a:r>
            <a:endParaRPr sz="1733" dirty="0">
              <a:solidFill>
                <a:schemeClr val="dk1"/>
              </a:solidFill>
              <a:highlight>
                <a:srgbClr val="FFFFFF"/>
              </a:highlight>
              <a:latin typeface="BRX Lake Michigan" pitchFamily="2" charset="77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39017715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8"/>
          <p:cNvSpPr txBox="1">
            <a:spLocks noGrp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6487500" y="690600"/>
            <a:ext cx="5396800" cy="5643200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Autofit/>
          </a:bodyPr>
          <a:lstStyle/>
          <a:p>
            <a:pPr marL="457189" indent="-3979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mfortaa"/>
              <a:buChar char="•"/>
            </a:pPr>
            <a:r>
              <a:rPr lang="en" sz="2267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1.  </a:t>
            </a:r>
            <a:r>
              <a:rPr lang="en" sz="2267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Diameter</a:t>
            </a:r>
            <a:r>
              <a:rPr lang="en" sz="2267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- 1.8 cm (3/4 in) thick</a:t>
            </a:r>
            <a:endParaRPr sz="2267" dirty="0">
              <a:ea typeface="Comfortaa"/>
              <a:cs typeface="Comfortaa"/>
              <a:sym typeface="Comfortaa"/>
            </a:endParaRPr>
          </a:p>
          <a:p>
            <a:pPr marL="457189" indent="-397923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mfortaa"/>
              <a:buChar char="•"/>
            </a:pPr>
            <a:r>
              <a:rPr lang="en" sz="2267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2.  </a:t>
            </a:r>
            <a:r>
              <a:rPr lang="en" sz="2267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Length</a:t>
            </a:r>
            <a:r>
              <a:rPr lang="en" sz="2267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- 42cm (17in) long. Extends from </a:t>
            </a:r>
            <a:r>
              <a:rPr lang="en" sz="2267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Foramen Magnum</a:t>
            </a:r>
            <a:r>
              <a:rPr lang="en" sz="2267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 (where it is continuous with the </a:t>
            </a:r>
            <a:r>
              <a:rPr lang="en" sz="2267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Medulla</a:t>
            </a:r>
            <a:r>
              <a:rPr lang="en" sz="2267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) to the level of the </a:t>
            </a:r>
            <a:r>
              <a:rPr lang="en" sz="2267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1st or 2nd lumbar </a:t>
            </a:r>
            <a:r>
              <a:rPr lang="en" sz="2267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vertebrae.</a:t>
            </a:r>
            <a:endParaRPr sz="2267" dirty="0">
              <a:ea typeface="Comfortaa"/>
              <a:cs typeface="Comfortaa"/>
              <a:sym typeface="Comfortaa"/>
            </a:endParaRPr>
          </a:p>
          <a:p>
            <a:pPr marL="457189" indent="-397923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mfortaa"/>
              <a:buChar char="•"/>
            </a:pPr>
            <a:r>
              <a:rPr lang="en" sz="2267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3.  </a:t>
            </a:r>
            <a:r>
              <a:rPr lang="en" sz="2267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Enlargements</a:t>
            </a:r>
            <a:r>
              <a:rPr lang="en" sz="2267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- (2)</a:t>
            </a:r>
            <a:endParaRPr sz="2267" dirty="0">
              <a:ea typeface="Comfortaa"/>
              <a:cs typeface="Comfortaa"/>
              <a:sym typeface="Comfortaa"/>
            </a:endParaRPr>
          </a:p>
          <a:p>
            <a:pPr marL="990575" lvl="1" indent="-35559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mfortaa"/>
              <a:buChar char="–"/>
            </a:pPr>
            <a:r>
              <a:rPr lang="en" sz="2267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A.  </a:t>
            </a:r>
            <a:r>
              <a:rPr lang="en" sz="2267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Cervical</a:t>
            </a:r>
            <a:r>
              <a:rPr lang="en" sz="2267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- nerves for upper limbs</a:t>
            </a:r>
            <a:endParaRPr sz="2267" dirty="0">
              <a:ea typeface="Comfortaa"/>
              <a:cs typeface="Comfortaa"/>
              <a:sym typeface="Comfortaa"/>
            </a:endParaRPr>
          </a:p>
          <a:p>
            <a:pPr marL="990575" lvl="1" indent="-35559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mfortaa"/>
              <a:buChar char="–"/>
            </a:pPr>
            <a:r>
              <a:rPr lang="en" sz="2267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B.  </a:t>
            </a:r>
            <a:r>
              <a:rPr lang="en" sz="2267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Lumbar</a:t>
            </a:r>
            <a:r>
              <a:rPr lang="en" sz="2267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- nerves for lower limbs</a:t>
            </a:r>
            <a:endParaRPr sz="2267" dirty="0">
              <a:ea typeface="Comfortaa"/>
              <a:cs typeface="Comfortaa"/>
              <a:sym typeface="Comfortaa"/>
            </a:endParaRPr>
          </a:p>
          <a:p>
            <a:pPr marL="457189" indent="-397923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mfortaa"/>
              <a:buChar char="•"/>
            </a:pPr>
            <a:r>
              <a:rPr lang="en" sz="2267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4.  </a:t>
            </a:r>
            <a:r>
              <a:rPr lang="en" sz="2267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Segments</a:t>
            </a:r>
            <a:r>
              <a:rPr lang="en" sz="2267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- segmented like spinal column; each segment has </a:t>
            </a:r>
            <a:r>
              <a:rPr lang="en" sz="2267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1 pair spinal nerves coming from it</a:t>
            </a:r>
            <a:r>
              <a:rPr lang="en" sz="2267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.</a:t>
            </a:r>
            <a:endParaRPr sz="2267" dirty="0"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2688099998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2"/>
          <p:cNvSpPr txBox="1"/>
          <p:nvPr>
            <p:custDataLst>
              <p:tags r:id="rId1"/>
            </p:custDataLst>
          </p:nvPr>
        </p:nvSpPr>
        <p:spPr>
          <a:xfrm>
            <a:off x="228600" y="1272674"/>
            <a:ext cx="4138863" cy="4645493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189" indent="-4317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mfortaa"/>
              <a:buChar char="•"/>
            </a:pPr>
            <a:r>
              <a:rPr lang="en-US" sz="28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A </a:t>
            </a:r>
            <a:r>
              <a:rPr lang="en-US" sz="28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spinal tap</a:t>
            </a:r>
            <a:r>
              <a:rPr lang="en-US" sz="28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 (lumbar puncture) is when CSF is drawn out for examination</a:t>
            </a:r>
            <a:endParaRPr lang="en-US" sz="2800" dirty="0">
              <a:latin typeface="BRX Lake Michigan" pitchFamily="2" charset="77"/>
              <a:ea typeface="Comfortaa"/>
              <a:cs typeface="Comfortaa"/>
              <a:sym typeface="Comfortaa"/>
            </a:endParaRPr>
          </a:p>
          <a:p>
            <a:pPr marL="457189" indent="-431789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mfortaa"/>
              <a:buChar char="•"/>
            </a:pPr>
            <a:r>
              <a:rPr lang="en-US" sz="28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It is done around </a:t>
            </a:r>
            <a:r>
              <a:rPr lang="en-US" sz="28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L3</a:t>
            </a:r>
            <a:r>
              <a:rPr lang="en-US" sz="28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 (3rd lumbar vertebrae) because that area is past the length of the spinal cord.</a:t>
            </a:r>
            <a:endParaRPr lang="en-US" sz="2800" dirty="0">
              <a:latin typeface="BRX Lake Michigan" pitchFamily="2" charset="77"/>
              <a:ea typeface="Comfortaa"/>
              <a:cs typeface="Comfortaa"/>
              <a:sym typeface="Comfortaa"/>
            </a:endParaRPr>
          </a:p>
          <a:p>
            <a:pPr marL="609585">
              <a:lnSpc>
                <a:spcPct val="106999"/>
              </a:lnSpc>
              <a:spcBef>
                <a:spcPts val="1067"/>
              </a:spcBef>
              <a:spcAft>
                <a:spcPts val="0"/>
              </a:spcAft>
            </a:pPr>
            <a:endParaRPr dirty="0">
              <a:solidFill>
                <a:schemeClr val="dk1"/>
              </a:solidFill>
              <a:latin typeface="BRX Lake Michigan" pitchFamily="2" charset="77"/>
              <a:ea typeface="Comfortaa"/>
              <a:cs typeface="Comfortaa"/>
              <a:sym typeface="Comfortaa"/>
            </a:endParaRPr>
          </a:p>
          <a:p>
            <a:pPr>
              <a:lnSpc>
                <a:spcPct val="106999"/>
              </a:lnSpc>
              <a:spcBef>
                <a:spcPts val="1067"/>
              </a:spcBef>
              <a:spcAft>
                <a:spcPts val="1067"/>
              </a:spcAft>
            </a:pPr>
            <a:endParaRPr sz="1733" dirty="0">
              <a:solidFill>
                <a:schemeClr val="dk1"/>
              </a:solidFill>
              <a:latin typeface="BRX Lake Michigan" pitchFamily="2" charset="77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599996020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51;p78">
            <a:extLst>
              <a:ext uri="{FF2B5EF4-FFF2-40B4-BE49-F238E27FC236}">
                <a16:creationId xmlns:a16="http://schemas.microsoft.com/office/drawing/2014/main" id="{947BD75B-4390-6F54-E8B6-9CFED0409B86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15600" y="1017728"/>
            <a:ext cx="11360800" cy="5106346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RX Lake Michigan" pitchFamily="2" charset="77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RX Lake Michigan" pitchFamily="2" charset="77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RX Lake Michigan" pitchFamily="2" charset="77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BRX Lake Michigan" pitchFamily="2" charset="77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BRX Lake Michiga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467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Effect of the injury depends upon the </a:t>
            </a:r>
            <a:r>
              <a:rPr lang="en-US" sz="3467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location</a:t>
            </a:r>
            <a:r>
              <a:rPr lang="en-US" sz="3467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 that the spinal cord was damaged.</a:t>
            </a:r>
          </a:p>
          <a:p>
            <a:pPr marL="0" indent="0"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3467" dirty="0">
              <a:solidFill>
                <a:schemeClr val="dk1"/>
              </a:solidFill>
              <a:ea typeface="Comfortaa"/>
              <a:cs typeface="Comfortaa"/>
              <a:sym typeface="Comfortaa"/>
            </a:endParaRPr>
          </a:p>
          <a:p>
            <a:pPr marL="0" indent="0"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467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Types of injuries:</a:t>
            </a:r>
          </a:p>
          <a:p>
            <a:pPr marL="457189" indent="-372524" eaLnBrk="1" hangingPunct="1">
              <a:lnSpc>
                <a:spcPct val="100000"/>
              </a:lnSpc>
              <a:buClr>
                <a:schemeClr val="dk1"/>
              </a:buClr>
              <a:buSzPts val="2200"/>
              <a:buFont typeface="Comfortaa"/>
              <a:buChar char="•"/>
            </a:pPr>
            <a:r>
              <a:rPr lang="en-US" sz="2933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Flaccid paralysis</a:t>
            </a:r>
            <a:r>
              <a:rPr lang="en-US" sz="2933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- damage to anterior horn; causes muscles to atrophy </a:t>
            </a:r>
            <a:endParaRPr lang="en-US" sz="1067" dirty="0">
              <a:ea typeface="Comfortaa"/>
              <a:cs typeface="Comfortaa"/>
              <a:sym typeface="Comfortaa"/>
            </a:endParaRPr>
          </a:p>
          <a:p>
            <a:pPr marL="457189" indent="-372524" eaLnBrk="1" hangingPunct="1">
              <a:lnSpc>
                <a:spcPct val="100000"/>
              </a:lnSpc>
              <a:spcBef>
                <a:spcPts val="853"/>
              </a:spcBef>
              <a:buClr>
                <a:schemeClr val="dk1"/>
              </a:buClr>
              <a:buSzPts val="2200"/>
              <a:buFont typeface="Comfortaa"/>
              <a:buChar char="•"/>
            </a:pPr>
            <a:r>
              <a:rPr lang="en-US" sz="2933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Spastic paralysis</a:t>
            </a:r>
            <a:r>
              <a:rPr lang="en-US" sz="2933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- cut or crushed cord;  causes irregular nerve impulses</a:t>
            </a:r>
          </a:p>
          <a:p>
            <a:pPr marL="457189" indent="-372524" eaLnBrk="1" hangingPunct="1">
              <a:lnSpc>
                <a:spcPct val="100000"/>
              </a:lnSpc>
              <a:spcBef>
                <a:spcPts val="853"/>
              </a:spcBef>
              <a:buClr>
                <a:schemeClr val="dk1"/>
              </a:buClr>
              <a:buSzPts val="2200"/>
              <a:buFont typeface="Comfortaa"/>
              <a:buChar char="•"/>
            </a:pPr>
            <a:r>
              <a:rPr lang="en-US" sz="2933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Paraplegia</a:t>
            </a:r>
            <a:r>
              <a:rPr lang="en-US" sz="2933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- cut between T1- L1; affects lower limbs only</a:t>
            </a:r>
            <a:endParaRPr lang="en-US" sz="1067" dirty="0">
              <a:ea typeface="Comfortaa"/>
              <a:cs typeface="Comfortaa"/>
              <a:sym typeface="Comfortaa"/>
            </a:endParaRPr>
          </a:p>
          <a:p>
            <a:pPr marL="457189" indent="-372524" eaLnBrk="1" hangingPunct="1">
              <a:lnSpc>
                <a:spcPct val="100000"/>
              </a:lnSpc>
              <a:spcBef>
                <a:spcPts val="853"/>
              </a:spcBef>
              <a:buClr>
                <a:schemeClr val="dk1"/>
              </a:buClr>
              <a:buSzPts val="2200"/>
              <a:buFont typeface="Comfortaa"/>
              <a:buChar char="•"/>
            </a:pPr>
            <a:r>
              <a:rPr lang="en-US" sz="2933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Quadriplegia</a:t>
            </a:r>
            <a:r>
              <a:rPr lang="en-US" sz="2933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- damage in cervical region; all 4 limbs affected</a:t>
            </a:r>
            <a:endParaRPr lang="en-US" sz="1067" dirty="0"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913051130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" name="Google Shape;563;p80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3950045"/>
              </p:ext>
            </p:extLst>
          </p:nvPr>
        </p:nvGraphicFramePr>
        <p:xfrm>
          <a:off x="423000" y="1258433"/>
          <a:ext cx="11401934" cy="48546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6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0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0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0246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latin typeface="BRX Lake Michigan" pitchFamily="2" charset="77"/>
                          <a:ea typeface="Times New Roman"/>
                          <a:cs typeface="Times New Roman"/>
                          <a:sym typeface="Times New Roman"/>
                        </a:rPr>
                        <a:t>Type of Paralysis</a:t>
                      </a:r>
                      <a:endParaRPr sz="2400" b="1">
                        <a:latin typeface="BRX Lake Michigan" pitchFamily="2" charset="77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lnSpc>
                          <a:spcPct val="106999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2400" b="1">
                          <a:latin typeface="BRX Lake Michigan" pitchFamily="2" charset="77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2400" b="1">
                        <a:latin typeface="BRX Lake Michigan" pitchFamily="2" charset="77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2400" b="1">
                          <a:latin typeface="BRX Lake Michigan" pitchFamily="2" charset="77"/>
                          <a:ea typeface="Times New Roman"/>
                          <a:cs typeface="Times New Roman"/>
                          <a:sym typeface="Times New Roman"/>
                        </a:rPr>
                        <a:t>Damage</a:t>
                      </a:r>
                      <a:endParaRPr sz="2400" b="1">
                        <a:latin typeface="BRX Lake Michigan" pitchFamily="2" charset="77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2400" b="1">
                          <a:latin typeface="BRX Lake Michigan" pitchFamily="2" charset="77"/>
                          <a:ea typeface="Times New Roman"/>
                          <a:cs typeface="Times New Roman"/>
                          <a:sym typeface="Times New Roman"/>
                        </a:rPr>
                        <a:t>Effect</a:t>
                      </a:r>
                      <a:endParaRPr sz="2400" b="1">
                        <a:latin typeface="BRX Lake Michigan" pitchFamily="2" charset="77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596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2400" b="1">
                          <a:latin typeface="BRX Lake Michigan" pitchFamily="2" charset="77"/>
                          <a:ea typeface="Times New Roman"/>
                          <a:cs typeface="Times New Roman"/>
                          <a:sym typeface="Times New Roman"/>
                        </a:rPr>
                        <a:t>Flaccid paralysis</a:t>
                      </a:r>
                      <a:endParaRPr sz="2400" b="1">
                        <a:latin typeface="BRX Lake Michigan" pitchFamily="2" charset="77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2400">
                          <a:latin typeface="BRX Lake Michigan" pitchFamily="2" charset="77"/>
                          <a:ea typeface="Times New Roman"/>
                          <a:cs typeface="Times New Roman"/>
                          <a:sym typeface="Times New Roman"/>
                        </a:rPr>
                        <a:t>Damage to anterior horn</a:t>
                      </a:r>
                      <a:endParaRPr sz="2400">
                        <a:latin typeface="BRX Lake Michigan" pitchFamily="2" charset="77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2400">
                          <a:latin typeface="BRX Lake Michigan" pitchFamily="2" charset="77"/>
                          <a:ea typeface="Times New Roman"/>
                          <a:cs typeface="Times New Roman"/>
                          <a:sym typeface="Times New Roman"/>
                        </a:rPr>
                        <a:t>Muscles atrophy</a:t>
                      </a:r>
                      <a:endParaRPr sz="2400">
                        <a:latin typeface="BRX Lake Michigan" pitchFamily="2" charset="77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596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2400" b="1">
                          <a:latin typeface="BRX Lake Michigan" pitchFamily="2" charset="77"/>
                          <a:ea typeface="Times New Roman"/>
                          <a:cs typeface="Times New Roman"/>
                          <a:sym typeface="Times New Roman"/>
                        </a:rPr>
                        <a:t>Spastic paralysis</a:t>
                      </a:r>
                      <a:endParaRPr sz="2400" b="1">
                        <a:latin typeface="BRX Lake Michigan" pitchFamily="2" charset="77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2400">
                          <a:latin typeface="BRX Lake Michigan" pitchFamily="2" charset="77"/>
                          <a:ea typeface="Times New Roman"/>
                          <a:cs typeface="Times New Roman"/>
                          <a:sym typeface="Times New Roman"/>
                        </a:rPr>
                        <a:t>Cut or crushed cord</a:t>
                      </a:r>
                      <a:endParaRPr sz="2400">
                        <a:latin typeface="BRX Lake Michigan" pitchFamily="2" charset="77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2400">
                          <a:latin typeface="BRX Lake Michigan" pitchFamily="2" charset="77"/>
                          <a:ea typeface="Times New Roman"/>
                          <a:cs typeface="Times New Roman"/>
                          <a:sym typeface="Times New Roman"/>
                        </a:rPr>
                        <a:t>Irregular nerve impulses</a:t>
                      </a:r>
                      <a:endParaRPr sz="2400">
                        <a:latin typeface="BRX Lake Michigan" pitchFamily="2" charset="77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596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2400" b="1">
                          <a:latin typeface="BRX Lake Michigan" pitchFamily="2" charset="77"/>
                          <a:ea typeface="Times New Roman"/>
                          <a:cs typeface="Times New Roman"/>
                          <a:sym typeface="Times New Roman"/>
                        </a:rPr>
                        <a:t>Paraplegia</a:t>
                      </a:r>
                      <a:endParaRPr sz="2400" b="1">
                        <a:latin typeface="BRX Lake Michigan" pitchFamily="2" charset="77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2400">
                          <a:latin typeface="BRX Lake Michigan" pitchFamily="2" charset="77"/>
                          <a:ea typeface="Times New Roman"/>
                          <a:cs typeface="Times New Roman"/>
                          <a:sym typeface="Times New Roman"/>
                        </a:rPr>
                        <a:t>Cut between T1- L1</a:t>
                      </a:r>
                      <a:endParaRPr sz="2400">
                        <a:latin typeface="BRX Lake Michigan" pitchFamily="2" charset="77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2400">
                          <a:latin typeface="BRX Lake Michigan" pitchFamily="2" charset="77"/>
                          <a:ea typeface="Times New Roman"/>
                          <a:cs typeface="Times New Roman"/>
                          <a:sym typeface="Times New Roman"/>
                        </a:rPr>
                        <a:t>Lower limbs only</a:t>
                      </a:r>
                      <a:endParaRPr sz="2400">
                        <a:latin typeface="BRX Lake Michigan" pitchFamily="2" charset="77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596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2400" b="1">
                          <a:latin typeface="BRX Lake Michigan" pitchFamily="2" charset="77"/>
                          <a:ea typeface="Times New Roman"/>
                          <a:cs typeface="Times New Roman"/>
                          <a:sym typeface="Times New Roman"/>
                        </a:rPr>
                        <a:t>Quadriplegia</a:t>
                      </a:r>
                      <a:endParaRPr sz="2400" b="1">
                        <a:latin typeface="BRX Lake Michigan" pitchFamily="2" charset="77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2400">
                          <a:latin typeface="BRX Lake Michigan" pitchFamily="2" charset="77"/>
                          <a:ea typeface="Times New Roman"/>
                          <a:cs typeface="Times New Roman"/>
                          <a:sym typeface="Times New Roman"/>
                        </a:rPr>
                        <a:t>Damage in cervical region</a:t>
                      </a:r>
                      <a:endParaRPr sz="2400">
                        <a:latin typeface="BRX Lake Michigan" pitchFamily="2" charset="77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2400" dirty="0">
                          <a:latin typeface="BRX Lake Michigan" pitchFamily="2" charset="77"/>
                          <a:ea typeface="Times New Roman"/>
                          <a:cs typeface="Times New Roman"/>
                          <a:sym typeface="Times New Roman"/>
                        </a:rPr>
                        <a:t>All 4 limbs</a:t>
                      </a:r>
                      <a:endParaRPr sz="2400" dirty="0">
                        <a:latin typeface="BRX Lake Michigan" pitchFamily="2" charset="77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094608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ubtitle 2">
            <a:extLst>
              <a:ext uri="{FF2B5EF4-FFF2-40B4-BE49-F238E27FC236}">
                <a16:creationId xmlns:a16="http://schemas.microsoft.com/office/drawing/2014/main" id="{4771C12C-30F7-F168-5624-D0072CC2DDD6}"/>
              </a:ext>
            </a:extLst>
          </p:cNvPr>
          <p:cNvSpPr>
            <a:spLocks noGrp="1" noChangeArrowheads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524000" y="3789867"/>
            <a:ext cx="9144000" cy="962608"/>
          </a:xfrm>
        </p:spPr>
        <p:txBody>
          <a:bodyPr/>
          <a:lstStyle/>
          <a:p>
            <a:r>
              <a:rPr lang="en-US" altLang="en-US" dirty="0"/>
              <a:t>Quizlet Link: </a:t>
            </a:r>
            <a:r>
              <a:rPr lang="en-US" altLang="en-US" dirty="0">
                <a:hlinkClick r:id="rId4"/>
              </a:rPr>
              <a:t>https://quizlet.com/816269013/the-reflex-arc-flash-cards/?i=lcu99&amp;x=1jqt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63110322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custDataLst>
              <p:tags r:id="rId1"/>
            </p:custDataLst>
          </p:nvPr>
        </p:nvSpPr>
        <p:spPr>
          <a:xfrm>
            <a:off x="599017" y="4151980"/>
            <a:ext cx="10993967" cy="1663700"/>
          </a:xfrm>
          <a:prstGeom prst="rect">
            <a:avLst/>
          </a:prstGeom>
          <a:solidFill>
            <a:schemeClr val="lt1"/>
          </a:solidFill>
          <a:ln w="19050">
            <a:solidFill>
              <a:srgbClr val="000000"/>
            </a:solidFill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57189" indent="-45718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3400"/>
              <a:buFont typeface="Noto Sans Symbols"/>
              <a:buChar char="∙"/>
            </a:pPr>
            <a:r>
              <a:rPr lang="en" sz="2800" u="sng" dirty="0">
                <a:solidFill>
                  <a:schemeClr val="dk1"/>
                </a:solidFill>
                <a:latin typeface="BRX Lake Michigan" pitchFamily="2" charset="77"/>
                <a:ea typeface="Arial"/>
                <a:cs typeface="Arial"/>
                <a:sym typeface="Arial"/>
              </a:rPr>
              <a:t>Reflex</a:t>
            </a:r>
            <a:r>
              <a:rPr lang="en" sz="2800" dirty="0">
                <a:solidFill>
                  <a:schemeClr val="dk1"/>
                </a:solidFill>
                <a:latin typeface="BRX Lake Michigan" pitchFamily="2" charset="77"/>
                <a:ea typeface="Arial"/>
                <a:cs typeface="Arial"/>
                <a:sym typeface="Arial"/>
              </a:rPr>
              <a:t> – rapid, predictable, and involuntary responses to stimuli</a:t>
            </a:r>
            <a:endParaRPr sz="2800" dirty="0">
              <a:latin typeface="BRX Lake Michigan" pitchFamily="2" charset="77"/>
            </a:endParaRPr>
          </a:p>
          <a:p>
            <a:pPr marL="457189" indent="-457189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FF6600"/>
              </a:buClr>
              <a:buSzPts val="3400"/>
              <a:buFont typeface="Noto Sans Symbols"/>
              <a:buChar char="∙"/>
            </a:pPr>
            <a:r>
              <a:rPr lang="en" sz="2800" u="sng" dirty="0">
                <a:solidFill>
                  <a:schemeClr val="dk1"/>
                </a:solidFill>
                <a:latin typeface="BRX Lake Michigan" pitchFamily="2" charset="77"/>
                <a:ea typeface="Arial"/>
                <a:cs typeface="Arial"/>
                <a:sym typeface="Arial"/>
              </a:rPr>
              <a:t>Reflex arc </a:t>
            </a:r>
            <a:r>
              <a:rPr lang="en" sz="2800" dirty="0">
                <a:solidFill>
                  <a:schemeClr val="dk1"/>
                </a:solidFill>
                <a:latin typeface="BRX Lake Michigan" pitchFamily="2" charset="77"/>
                <a:ea typeface="Arial"/>
                <a:cs typeface="Arial"/>
                <a:sym typeface="Arial"/>
              </a:rPr>
              <a:t>– direct route from a sensory neuron, to an interneuron, to an effector</a:t>
            </a:r>
            <a:endParaRPr sz="2800" dirty="0">
              <a:solidFill>
                <a:schemeClr val="dk1"/>
              </a:solidFill>
              <a:latin typeface="BRX Lake Michigan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9121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custDataLst>
              <p:tags r:id="rId1"/>
            </p:custDataLst>
          </p:nvPr>
        </p:nvSpPr>
        <p:spPr>
          <a:xfrm>
            <a:off x="508001" y="1447801"/>
            <a:ext cx="10993967" cy="4604083"/>
          </a:xfrm>
          <a:prstGeom prst="rect">
            <a:avLst/>
          </a:prstGeom>
          <a:solidFill>
            <a:schemeClr val="lt1"/>
          </a:solidFill>
          <a:ln w="19050">
            <a:solidFill>
              <a:srgbClr val="000000"/>
            </a:solidFill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57189" indent="-45718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3400"/>
              <a:buFont typeface="Noto Sans Symbols"/>
              <a:buChar char="∙"/>
            </a:pPr>
            <a:r>
              <a:rPr lang="en" sz="2800" u="sng" dirty="0">
                <a:solidFill>
                  <a:schemeClr val="dk1"/>
                </a:solidFill>
                <a:latin typeface="BRX Lake Michigan" pitchFamily="2" charset="77"/>
                <a:ea typeface="Arial"/>
                <a:cs typeface="Arial"/>
                <a:sym typeface="Arial"/>
              </a:rPr>
              <a:t>Autonomic Reflexes</a:t>
            </a:r>
            <a:endParaRPr sz="2800" u="sng" dirty="0">
              <a:latin typeface="BRX Lake Michigan" pitchFamily="2" charset="77"/>
            </a:endParaRPr>
          </a:p>
          <a:p>
            <a:pPr marL="916494" lvl="1" indent="-306908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FF6600"/>
              </a:buClr>
              <a:buSzPts val="3400"/>
              <a:buFont typeface="Noto Sans Symbols"/>
              <a:buChar char="∙"/>
            </a:pPr>
            <a:r>
              <a:rPr lang="en" sz="2800" dirty="0">
                <a:solidFill>
                  <a:schemeClr val="dk1"/>
                </a:solidFill>
                <a:latin typeface="BRX Lake Michigan" pitchFamily="2" charset="77"/>
                <a:ea typeface="Arial"/>
                <a:cs typeface="Arial"/>
                <a:sym typeface="Arial"/>
              </a:rPr>
              <a:t>Smooth muscle regulation</a:t>
            </a:r>
            <a:endParaRPr sz="2800" dirty="0">
              <a:latin typeface="BRX Lake Michigan" pitchFamily="2" charset="77"/>
            </a:endParaRPr>
          </a:p>
          <a:p>
            <a:pPr marL="916494" lvl="1" indent="-306908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FF6600"/>
              </a:buClr>
              <a:buSzPts val="3400"/>
              <a:buFont typeface="Noto Sans Symbols"/>
              <a:buChar char="∙"/>
            </a:pPr>
            <a:r>
              <a:rPr lang="en" sz="2800" dirty="0">
                <a:solidFill>
                  <a:schemeClr val="dk1"/>
                </a:solidFill>
                <a:latin typeface="BRX Lake Michigan" pitchFamily="2" charset="77"/>
                <a:ea typeface="Arial"/>
                <a:cs typeface="Arial"/>
                <a:sym typeface="Arial"/>
              </a:rPr>
              <a:t>Heart and blood pressure regulation</a:t>
            </a:r>
            <a:endParaRPr sz="2800" dirty="0">
              <a:latin typeface="BRX Lake Michigan" pitchFamily="2" charset="77"/>
            </a:endParaRPr>
          </a:p>
          <a:p>
            <a:pPr marL="916494" lvl="1" indent="-306908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FF6600"/>
              </a:buClr>
              <a:buSzPts val="3400"/>
              <a:buFont typeface="Noto Sans Symbols"/>
              <a:buChar char="∙"/>
            </a:pPr>
            <a:r>
              <a:rPr lang="en" sz="2800" dirty="0">
                <a:solidFill>
                  <a:schemeClr val="dk1"/>
                </a:solidFill>
                <a:latin typeface="BRX Lake Michigan" pitchFamily="2" charset="77"/>
                <a:ea typeface="Arial"/>
                <a:cs typeface="Arial"/>
                <a:sym typeface="Arial"/>
              </a:rPr>
              <a:t>Regulation of glands</a:t>
            </a:r>
            <a:endParaRPr sz="2800" dirty="0">
              <a:latin typeface="BRX Lake Michigan" pitchFamily="2" charset="77"/>
            </a:endParaRPr>
          </a:p>
          <a:p>
            <a:pPr marL="916494" lvl="1" indent="-306908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FF6600"/>
              </a:buClr>
              <a:buSzPts val="3400"/>
              <a:buFont typeface="Noto Sans Symbols"/>
              <a:buChar char="∙"/>
            </a:pPr>
            <a:r>
              <a:rPr lang="en" sz="2800" dirty="0">
                <a:solidFill>
                  <a:schemeClr val="dk1"/>
                </a:solidFill>
                <a:latin typeface="BRX Lake Michigan" pitchFamily="2" charset="77"/>
                <a:ea typeface="Arial"/>
                <a:cs typeface="Arial"/>
                <a:sym typeface="Arial"/>
              </a:rPr>
              <a:t>Digestive system regulation</a:t>
            </a:r>
            <a:endParaRPr sz="2800" dirty="0">
              <a:latin typeface="BRX Lake Michigan" pitchFamily="2" charset="77"/>
            </a:endParaRPr>
          </a:p>
          <a:p>
            <a:pPr marL="457189" indent="-457189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FF6600"/>
              </a:buClr>
              <a:buSzPts val="3400"/>
              <a:buFont typeface="Noto Sans Symbols"/>
              <a:buChar char="∙"/>
            </a:pPr>
            <a:r>
              <a:rPr lang="en" sz="2800" u="sng" dirty="0">
                <a:solidFill>
                  <a:schemeClr val="dk1"/>
                </a:solidFill>
                <a:latin typeface="BRX Lake Michigan" pitchFamily="2" charset="77"/>
                <a:ea typeface="Arial"/>
                <a:cs typeface="Arial"/>
                <a:sym typeface="Arial"/>
              </a:rPr>
              <a:t>Somatic</a:t>
            </a:r>
            <a:r>
              <a:rPr lang="en" sz="2800" dirty="0">
                <a:solidFill>
                  <a:schemeClr val="dk1"/>
                </a:solidFill>
                <a:latin typeface="BRX Lake Michigan" pitchFamily="2" charset="77"/>
                <a:ea typeface="Arial"/>
                <a:cs typeface="Arial"/>
                <a:sym typeface="Arial"/>
              </a:rPr>
              <a:t> (Body) </a:t>
            </a:r>
            <a:r>
              <a:rPr lang="en" sz="2800" u="sng" dirty="0">
                <a:solidFill>
                  <a:schemeClr val="dk1"/>
                </a:solidFill>
                <a:latin typeface="BRX Lake Michigan" pitchFamily="2" charset="77"/>
                <a:ea typeface="Arial"/>
                <a:cs typeface="Arial"/>
                <a:sym typeface="Arial"/>
              </a:rPr>
              <a:t>Reflexes</a:t>
            </a:r>
            <a:endParaRPr sz="2800" u="sng" dirty="0">
              <a:latin typeface="BRX Lake Michigan" pitchFamily="2" charset="77"/>
            </a:endParaRPr>
          </a:p>
          <a:p>
            <a:pPr marL="916494" lvl="1" indent="-306908">
              <a:lnSpc>
                <a:spcPct val="90000"/>
              </a:lnSpc>
              <a:spcBef>
                <a:spcPts val="2267"/>
              </a:spcBef>
              <a:spcAft>
                <a:spcPts val="0"/>
              </a:spcAft>
              <a:buClr>
                <a:srgbClr val="FF6600"/>
              </a:buClr>
              <a:buSzPts val="3400"/>
              <a:buFont typeface="Noto Sans Symbols"/>
              <a:buChar char="∙"/>
            </a:pPr>
            <a:r>
              <a:rPr lang="en" sz="2800" dirty="0">
                <a:solidFill>
                  <a:schemeClr val="dk1"/>
                </a:solidFill>
                <a:latin typeface="BRX Lake Michigan" pitchFamily="2" charset="77"/>
                <a:ea typeface="Arial"/>
                <a:cs typeface="Arial"/>
                <a:sym typeface="Arial"/>
              </a:rPr>
              <a:t>Activation of skeletal muscles</a:t>
            </a:r>
            <a:endParaRPr sz="2800" dirty="0">
              <a:solidFill>
                <a:schemeClr val="dk1"/>
              </a:solidFill>
              <a:latin typeface="BRX Lake Michigan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54529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2;p16">
            <a:extLst>
              <a:ext uri="{FF2B5EF4-FFF2-40B4-BE49-F238E27FC236}">
                <a16:creationId xmlns:a16="http://schemas.microsoft.com/office/drawing/2014/main" id="{3FC6B8FB-1647-F4BB-C277-D8401CB1842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965200" y="1809262"/>
            <a:ext cx="10261600" cy="3239476"/>
          </a:xfrm>
          <a:prstGeom prst="rect">
            <a:avLst/>
          </a:prstGeom>
          <a:solidFill>
            <a:schemeClr val="lt1"/>
          </a:solidFill>
          <a:ln w="19050">
            <a:solidFill>
              <a:srgbClr val="000000"/>
            </a:solidFill>
          </a:ln>
        </p:spPr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RX Lake Michigan" pitchFamily="2" charset="77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RX Lake Michigan" pitchFamily="2" charset="77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RX Lake Michigan" pitchFamily="2" charset="77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BRX Lake Michigan" pitchFamily="2" charset="77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BRX Lake Michiga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23323" eaLnBrk="1" hangingPunct="1">
              <a:lnSpc>
                <a:spcPct val="100000"/>
              </a:lnSpc>
              <a:buClr>
                <a:schemeClr val="lt2"/>
              </a:buClr>
              <a:buSzPts val="1770"/>
              <a:buFont typeface="Comfortaa"/>
              <a:buChar char="●"/>
            </a:pPr>
            <a:r>
              <a:rPr lang="en-US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All reflex arcs have 4 elements:</a:t>
            </a:r>
            <a:endParaRPr lang="en-US" dirty="0">
              <a:ea typeface="Comfortaa"/>
              <a:cs typeface="Comfortaa"/>
              <a:sym typeface="Comfortaa"/>
            </a:endParaRPr>
          </a:p>
          <a:p>
            <a:pPr marL="990575" lvl="1" indent="-347125" eaLnBrk="1" hangingPunct="1">
              <a:lnSpc>
                <a:spcPct val="100000"/>
              </a:lnSpc>
              <a:spcBef>
                <a:spcPts val="693"/>
              </a:spcBef>
              <a:buClr>
                <a:schemeClr val="accent1"/>
              </a:buClr>
              <a:buSzPts val="35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1.  </a:t>
            </a:r>
            <a:r>
              <a:rPr lang="en-US" sz="2800" b="1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Sensory receptor</a:t>
            </a:r>
            <a:r>
              <a:rPr lang="en-US" sz="28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- reacts to stimulus</a:t>
            </a:r>
            <a:endParaRPr lang="en-US" sz="2800" dirty="0">
              <a:ea typeface="Comfortaa"/>
              <a:cs typeface="Comfortaa"/>
              <a:sym typeface="Comfortaa"/>
            </a:endParaRPr>
          </a:p>
          <a:p>
            <a:pPr marL="990575" lvl="1" indent="-347125" eaLnBrk="1" hangingPunct="1">
              <a:lnSpc>
                <a:spcPct val="100000"/>
              </a:lnSpc>
              <a:spcBef>
                <a:spcPts val="693"/>
              </a:spcBef>
              <a:buClr>
                <a:schemeClr val="accent1"/>
              </a:buClr>
              <a:buSzPts val="35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2.  </a:t>
            </a:r>
            <a:r>
              <a:rPr lang="en-US" sz="2800" b="1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Afferent (sensory) neuron</a:t>
            </a:r>
            <a:r>
              <a:rPr lang="en-US" sz="28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- goes to spinal cord</a:t>
            </a:r>
            <a:endParaRPr lang="en-US" sz="2800" dirty="0">
              <a:ea typeface="Comfortaa"/>
              <a:cs typeface="Comfortaa"/>
              <a:sym typeface="Comfortaa"/>
            </a:endParaRPr>
          </a:p>
          <a:p>
            <a:pPr marL="990575" lvl="1" indent="-347125" eaLnBrk="1" hangingPunct="1">
              <a:lnSpc>
                <a:spcPct val="100000"/>
              </a:lnSpc>
              <a:spcBef>
                <a:spcPts val="693"/>
              </a:spcBef>
              <a:buClr>
                <a:schemeClr val="accent1"/>
              </a:buClr>
              <a:buSzPts val="35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3.  </a:t>
            </a:r>
            <a:r>
              <a:rPr lang="en-US" sz="2800" b="1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Efferent (motor) neuron</a:t>
            </a:r>
            <a:r>
              <a:rPr lang="en-US" sz="28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- leaves spinal cord</a:t>
            </a:r>
            <a:endParaRPr lang="en-US" sz="2800" dirty="0">
              <a:ea typeface="Comfortaa"/>
              <a:cs typeface="Comfortaa"/>
              <a:sym typeface="Comfortaa"/>
            </a:endParaRPr>
          </a:p>
          <a:p>
            <a:pPr marL="990575" lvl="1" indent="-347125" eaLnBrk="1" hangingPunct="1">
              <a:lnSpc>
                <a:spcPct val="100000"/>
              </a:lnSpc>
              <a:spcBef>
                <a:spcPts val="693"/>
              </a:spcBef>
              <a:buClr>
                <a:schemeClr val="accent1"/>
              </a:buClr>
              <a:buSzPts val="35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4.  </a:t>
            </a:r>
            <a:r>
              <a:rPr lang="en-US" sz="2800" b="1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Effector organ</a:t>
            </a:r>
            <a:r>
              <a:rPr lang="en-US" sz="28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- muscle/gland that is stimulated</a:t>
            </a:r>
            <a:endParaRPr lang="en-US" sz="2800" dirty="0">
              <a:ea typeface="Comfortaa"/>
              <a:cs typeface="Comfortaa"/>
              <a:sym typeface="Comfortaa"/>
            </a:endParaRPr>
          </a:p>
          <a:p>
            <a:pPr marL="457189" indent="-303099" eaLnBrk="1" hangingPunct="1">
              <a:lnSpc>
                <a:spcPct val="100000"/>
              </a:lnSpc>
              <a:spcBef>
                <a:spcPts val="693"/>
              </a:spcBef>
              <a:buClr>
                <a:schemeClr val="lt2"/>
              </a:buClr>
              <a:buSzPts val="1820"/>
              <a:buFont typeface="Arial" panose="020B0604020202020204" pitchFamily="34" charset="0"/>
              <a:buNone/>
            </a:pPr>
            <a:endParaRPr lang="en-US" sz="3467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527074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9;p17">
            <a:extLst>
              <a:ext uri="{FF2B5EF4-FFF2-40B4-BE49-F238E27FC236}">
                <a16:creationId xmlns:a16="http://schemas.microsoft.com/office/drawing/2014/main" id="{AF3508BB-2961-4828-2F73-47009934631C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58733" y="1042675"/>
            <a:ext cx="4868800" cy="4772649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RX Lake Michigan" pitchFamily="2" charset="77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RX Lake Michigan" pitchFamily="2" charset="77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RX Lake Michigan" pitchFamily="2" charset="77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BRX Lake Michigan" pitchFamily="2" charset="77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BRX Lake Michiga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338658" eaLnBrk="1" hangingPunct="1">
              <a:buClr>
                <a:schemeClr val="lt2"/>
              </a:buClr>
              <a:buSzPts val="770"/>
              <a:buFont typeface="Comfortaa"/>
              <a:buChar char="●"/>
            </a:pPr>
            <a:r>
              <a:rPr lang="en-US" sz="24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1.  </a:t>
            </a:r>
            <a:r>
              <a:rPr lang="en-US" sz="2400" b="1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Stimulus</a:t>
            </a:r>
            <a:r>
              <a:rPr lang="en-US" sz="24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- tap to tendon triggers stretch receptors</a:t>
            </a:r>
          </a:p>
          <a:p>
            <a:pPr marL="457189" indent="-338658" eaLnBrk="1" hangingPunct="1">
              <a:buClr>
                <a:schemeClr val="lt2"/>
              </a:buClr>
              <a:buSzPts val="770"/>
              <a:buFont typeface="Comfortaa"/>
              <a:buChar char="●"/>
            </a:pPr>
            <a:r>
              <a:rPr lang="en-US" sz="24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2. </a:t>
            </a:r>
            <a:r>
              <a:rPr lang="en-US" sz="2400" b="1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Sensory receptor</a:t>
            </a:r>
            <a:r>
              <a:rPr lang="en-US" sz="24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- receptors in muscle stretched in knee.</a:t>
            </a:r>
            <a:endParaRPr lang="en-US" sz="2400" dirty="0">
              <a:ea typeface="Comfortaa"/>
              <a:cs typeface="Comfortaa"/>
              <a:sym typeface="Comfortaa"/>
            </a:endParaRPr>
          </a:p>
          <a:p>
            <a:pPr marL="457189" indent="-338658" eaLnBrk="1" hangingPunct="1">
              <a:spcBef>
                <a:spcPts val="827"/>
              </a:spcBef>
              <a:buClr>
                <a:schemeClr val="lt2"/>
              </a:buClr>
              <a:buSzPts val="770"/>
              <a:buFont typeface="Comfortaa"/>
              <a:buChar char="●"/>
            </a:pPr>
            <a:r>
              <a:rPr lang="en-US" sz="24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3.  </a:t>
            </a:r>
            <a:r>
              <a:rPr lang="en-US" sz="2400" b="1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Afferent (sensory) neuron/ integration</a:t>
            </a:r>
            <a:r>
              <a:rPr lang="en-US" sz="24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- impulse travels from leg &amp; synapses in spinal cord</a:t>
            </a:r>
            <a:endParaRPr lang="en-US" sz="2400" dirty="0">
              <a:ea typeface="Comfortaa"/>
              <a:cs typeface="Comfortaa"/>
              <a:sym typeface="Comfortaa"/>
            </a:endParaRPr>
          </a:p>
          <a:p>
            <a:pPr marL="457189" indent="-338658" eaLnBrk="1" hangingPunct="1">
              <a:spcBef>
                <a:spcPts val="827"/>
              </a:spcBef>
              <a:buClr>
                <a:schemeClr val="lt2"/>
              </a:buClr>
              <a:buSzPts val="770"/>
              <a:buFont typeface="Comfortaa"/>
              <a:buChar char="●"/>
            </a:pPr>
            <a:r>
              <a:rPr lang="en-US" sz="24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4.  </a:t>
            </a:r>
            <a:r>
              <a:rPr lang="en-US" sz="2400" b="1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Efferent (motor) neuron</a:t>
            </a:r>
            <a:r>
              <a:rPr lang="en-US" sz="24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- impulse leaves spinal cord and travels to muscles of leg.</a:t>
            </a:r>
            <a:endParaRPr lang="en-US" sz="2400" dirty="0">
              <a:ea typeface="Comfortaa"/>
              <a:cs typeface="Comfortaa"/>
              <a:sym typeface="Comfortaa"/>
            </a:endParaRPr>
          </a:p>
          <a:p>
            <a:pPr marL="457189" indent="-338658" eaLnBrk="1" hangingPunct="1">
              <a:spcBef>
                <a:spcPts val="827"/>
              </a:spcBef>
              <a:buClr>
                <a:schemeClr val="lt2"/>
              </a:buClr>
              <a:buSzPts val="770"/>
              <a:buFont typeface="Comfortaa"/>
              <a:buChar char="●"/>
            </a:pPr>
            <a:r>
              <a:rPr lang="en-US" sz="24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5.  </a:t>
            </a:r>
            <a:r>
              <a:rPr lang="en-US" sz="2400" b="1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Effector organ/ response</a:t>
            </a:r>
            <a:r>
              <a:rPr lang="en-US" sz="24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- muscle of leg moves</a:t>
            </a:r>
            <a:endParaRPr lang="en-US" sz="2400" dirty="0"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317887465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63;p68">
            <a:extLst>
              <a:ext uri="{FF2B5EF4-FFF2-40B4-BE49-F238E27FC236}">
                <a16:creationId xmlns:a16="http://schemas.microsoft.com/office/drawing/2014/main" id="{B41321B2-7ED9-8E1F-D099-5BD8EE276251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4930243" y="1522874"/>
            <a:ext cx="6674626" cy="4889873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RX Lake Michigan" pitchFamily="2" charset="77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RX Lake Michigan" pitchFamily="2" charset="77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RX Lake Michigan" pitchFamily="2" charset="77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BRX Lake Michigan" pitchFamily="2" charset="77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BRX Lake Michiga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6466" indent="-45720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-US" sz="2200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Diameter</a:t>
            </a:r>
            <a:r>
              <a:rPr lang="en-US" sz="22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- 1.8 cm (3/4 in) thick</a:t>
            </a:r>
          </a:p>
          <a:p>
            <a:pPr marL="59266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lang="en-US" sz="2200" dirty="0">
              <a:ea typeface="Comfortaa"/>
              <a:cs typeface="Comfortaa"/>
              <a:sym typeface="Comfortaa"/>
            </a:endParaRPr>
          </a:p>
          <a:p>
            <a:pPr marL="516466" indent="-457200" eaLnBrk="1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 startAt="2"/>
            </a:pPr>
            <a:r>
              <a:rPr lang="en-US" sz="2200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Length</a:t>
            </a:r>
            <a:r>
              <a:rPr lang="en-US" sz="22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- 42cm (17in) long. </a:t>
            </a:r>
          </a:p>
          <a:p>
            <a:pPr marL="859366" lvl="1" indent="-342900" eaLnBrk="1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r>
              <a:rPr lang="en-US" sz="22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Extends from </a:t>
            </a:r>
            <a:r>
              <a:rPr lang="en-US" sz="2200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Foramen Magnum</a:t>
            </a:r>
            <a:r>
              <a:rPr lang="en-US" sz="22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 (where it is continuous with the </a:t>
            </a:r>
            <a:r>
              <a:rPr lang="en-US" sz="2200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Medulla</a:t>
            </a:r>
            <a:r>
              <a:rPr lang="en-US" sz="22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) to the level of the </a:t>
            </a:r>
            <a:r>
              <a:rPr lang="en-US" sz="2200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1st or 2nd lumbar </a:t>
            </a:r>
            <a:r>
              <a:rPr lang="en-US" sz="22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vertebrae.</a:t>
            </a:r>
          </a:p>
          <a:p>
            <a:pPr marL="516466" lvl="1" indent="0" eaLnBrk="1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lang="en-US" sz="2200" dirty="0">
              <a:ea typeface="Comfortaa"/>
              <a:cs typeface="Comfortaa"/>
              <a:sym typeface="Comfortaa"/>
            </a:endParaRPr>
          </a:p>
          <a:p>
            <a:pPr marL="59266" indent="0" eaLnBrk="1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22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3.  </a:t>
            </a:r>
            <a:r>
              <a:rPr lang="en-US" sz="2200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Enlargements</a:t>
            </a:r>
            <a:r>
              <a:rPr lang="en-US" sz="22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- (2)</a:t>
            </a:r>
            <a:endParaRPr lang="en-US" sz="2200" dirty="0">
              <a:ea typeface="Comfortaa"/>
              <a:cs typeface="Comfortaa"/>
              <a:sym typeface="Comfortaa"/>
            </a:endParaRPr>
          </a:p>
          <a:p>
            <a:pPr marL="990575" lvl="1" indent="-355591" eaLnBrk="1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mfortaa"/>
              <a:buChar char="–"/>
            </a:pPr>
            <a:r>
              <a:rPr lang="en-US" sz="22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A.  </a:t>
            </a:r>
            <a:r>
              <a:rPr lang="en-US" sz="2200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Cervical</a:t>
            </a:r>
            <a:r>
              <a:rPr lang="en-US" sz="22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- nerves for upper limbs</a:t>
            </a:r>
            <a:endParaRPr lang="en-US" sz="2200" dirty="0">
              <a:ea typeface="Comfortaa"/>
              <a:cs typeface="Comfortaa"/>
              <a:sym typeface="Comfortaa"/>
            </a:endParaRPr>
          </a:p>
          <a:p>
            <a:pPr marL="990575" lvl="1" indent="-355591" eaLnBrk="1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mfortaa"/>
              <a:buChar char="–"/>
            </a:pPr>
            <a:r>
              <a:rPr lang="en-US" sz="22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B.  </a:t>
            </a:r>
            <a:r>
              <a:rPr lang="en-US" sz="2200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Lumbar</a:t>
            </a:r>
            <a:r>
              <a:rPr lang="en-US" sz="22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- nerves for lower limbs</a:t>
            </a:r>
          </a:p>
          <a:p>
            <a:pPr marL="634984" lvl="1" indent="0" eaLnBrk="1" hangingPunct="1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lang="en-US" sz="2200" dirty="0">
              <a:ea typeface="Comfortaa"/>
              <a:cs typeface="Comfortaa"/>
              <a:sym typeface="Comfortaa"/>
            </a:endParaRPr>
          </a:p>
          <a:p>
            <a:pPr marL="59266" indent="0" eaLnBrk="1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22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4.  </a:t>
            </a:r>
            <a:r>
              <a:rPr lang="en-US" sz="2200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Segments</a:t>
            </a:r>
            <a:r>
              <a:rPr lang="en-US" sz="22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- segmented like spinal column; each segment has </a:t>
            </a:r>
            <a:r>
              <a:rPr lang="en-US" sz="2200" u="sng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1 pair spinal nerves coming from it</a:t>
            </a:r>
            <a:r>
              <a:rPr lang="en-US" sz="22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.</a:t>
            </a:r>
            <a:endParaRPr lang="en-US" sz="2200" dirty="0"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2202615524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/>
          <p:nvPr>
            <p:custDataLst>
              <p:tags r:id="rId1"/>
            </p:custDataLst>
          </p:nvPr>
        </p:nvSpPr>
        <p:spPr>
          <a:xfrm>
            <a:off x="469033" y="2660173"/>
            <a:ext cx="4781600" cy="1310053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●"/>
            </a:pPr>
            <a:r>
              <a:rPr lang="en" sz="24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Cylindrical structure composed of </a:t>
            </a:r>
            <a:r>
              <a:rPr lang="en" sz="24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white matter</a:t>
            </a:r>
            <a:r>
              <a:rPr lang="en" sz="24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 (myelinated fiber tracts) </a:t>
            </a:r>
            <a:endParaRPr sz="2400" dirty="0">
              <a:solidFill>
                <a:schemeClr val="dk1"/>
              </a:solidFill>
              <a:latin typeface="BRX Lake Michigan" pitchFamily="2" charset="77"/>
              <a:ea typeface="Comfortaa"/>
              <a:cs typeface="Comfortaa"/>
              <a:sym typeface="Comfortaa"/>
            </a:endParaRPr>
          </a:p>
          <a:p>
            <a:pPr marL="914377">
              <a:lnSpc>
                <a:spcPct val="106999"/>
              </a:lnSpc>
              <a:spcBef>
                <a:spcPts val="1067"/>
              </a:spcBef>
              <a:spcAft>
                <a:spcPts val="1067"/>
              </a:spcAft>
            </a:pPr>
            <a:endParaRPr sz="1467" dirty="0">
              <a:solidFill>
                <a:schemeClr val="dk1"/>
              </a:solidFill>
              <a:latin typeface="BRX Lake Michigan" pitchFamily="2" charset="77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4239304712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/>
          <p:nvPr>
            <p:custDataLst>
              <p:tags r:id="rId1"/>
            </p:custDataLst>
          </p:nvPr>
        </p:nvSpPr>
        <p:spPr>
          <a:xfrm>
            <a:off x="469033" y="2660174"/>
            <a:ext cx="4781600" cy="2344964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●"/>
            </a:pPr>
            <a:r>
              <a:rPr lang="en-US" sz="24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Cylindrical structure composed of </a:t>
            </a:r>
            <a:r>
              <a:rPr lang="en-US" sz="24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white matter</a:t>
            </a:r>
            <a:r>
              <a:rPr lang="en-US" sz="24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 (myelinated fiber tracts) surrounded by an H-shaped area of </a:t>
            </a:r>
            <a:r>
              <a:rPr lang="en-US" sz="24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grey matter</a:t>
            </a:r>
            <a:r>
              <a:rPr lang="en-US" sz="24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 (unmyelinated neurons). </a:t>
            </a:r>
          </a:p>
          <a:p>
            <a:pPr marL="914377">
              <a:lnSpc>
                <a:spcPct val="106999"/>
              </a:lnSpc>
              <a:spcBef>
                <a:spcPts val="1067"/>
              </a:spcBef>
              <a:spcAft>
                <a:spcPts val="1067"/>
              </a:spcAft>
            </a:pPr>
            <a:endParaRPr sz="1467" dirty="0">
              <a:solidFill>
                <a:schemeClr val="dk1"/>
              </a:solidFill>
              <a:latin typeface="BRX Lake Michigan" pitchFamily="2" charset="77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3427201967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/>
          <p:nvPr>
            <p:custDataLst>
              <p:tags r:id="rId1"/>
            </p:custDataLst>
          </p:nvPr>
        </p:nvSpPr>
        <p:spPr>
          <a:xfrm>
            <a:off x="469033" y="2660174"/>
            <a:ext cx="4781600" cy="2344964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</a:pP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The two posterior projections (called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dorsal</a:t>
            </a: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 or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posterior horns</a:t>
            </a: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) </a:t>
            </a:r>
          </a:p>
          <a:p>
            <a:pPr marL="914377">
              <a:lnSpc>
                <a:spcPct val="106999"/>
              </a:lnSpc>
              <a:spcBef>
                <a:spcPts val="1067"/>
              </a:spcBef>
              <a:spcAft>
                <a:spcPts val="1067"/>
              </a:spcAft>
            </a:pPr>
            <a:endParaRPr sz="1467" dirty="0">
              <a:solidFill>
                <a:schemeClr val="dk1"/>
              </a:solidFill>
              <a:latin typeface="BRX Lake Michigan" pitchFamily="2" charset="77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1463691004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/>
          <p:nvPr>
            <p:custDataLst>
              <p:tags r:id="rId1"/>
            </p:custDataLst>
          </p:nvPr>
        </p:nvSpPr>
        <p:spPr>
          <a:xfrm>
            <a:off x="469033" y="2660174"/>
            <a:ext cx="4781600" cy="2344964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</a:pP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The two posterior projections (called dorsal or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posterior horns</a:t>
            </a: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) and the two anterior projections (called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ventral</a:t>
            </a: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 or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anterior horns</a:t>
            </a: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) </a:t>
            </a:r>
          </a:p>
          <a:p>
            <a:pPr marL="914377">
              <a:lnSpc>
                <a:spcPct val="106999"/>
              </a:lnSpc>
              <a:spcBef>
                <a:spcPts val="1067"/>
              </a:spcBef>
              <a:spcAft>
                <a:spcPts val="1067"/>
              </a:spcAft>
            </a:pPr>
            <a:endParaRPr sz="1467" dirty="0">
              <a:solidFill>
                <a:schemeClr val="dk1"/>
              </a:solidFill>
              <a:latin typeface="BRX Lake Michigan" pitchFamily="2" charset="77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950700597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/>
          <p:nvPr>
            <p:custDataLst>
              <p:tags r:id="rId1"/>
            </p:custDataLst>
          </p:nvPr>
        </p:nvSpPr>
        <p:spPr>
          <a:xfrm>
            <a:off x="469033" y="2660173"/>
            <a:ext cx="4781600" cy="2917749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</a:pP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The two posterior projections (called dorsal or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posterior horns</a:t>
            </a: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) and the two anterior projections (called ventral or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anterior horns</a:t>
            </a: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) surround the Central Canal containing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Cerebrospinal Fluid</a:t>
            </a: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 (CSF).</a:t>
            </a:r>
          </a:p>
          <a:p>
            <a:pPr marL="914377">
              <a:lnSpc>
                <a:spcPct val="106999"/>
              </a:lnSpc>
              <a:spcBef>
                <a:spcPts val="1067"/>
              </a:spcBef>
              <a:spcAft>
                <a:spcPts val="1067"/>
              </a:spcAft>
            </a:pPr>
            <a:endParaRPr sz="1467" dirty="0">
              <a:solidFill>
                <a:schemeClr val="dk1"/>
              </a:solidFill>
              <a:latin typeface="BRX Lake Michigan" pitchFamily="2" charset="77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2415883903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/>
          <p:nvPr>
            <p:custDataLst>
              <p:tags r:id="rId1"/>
            </p:custDataLst>
          </p:nvPr>
        </p:nvSpPr>
        <p:spPr>
          <a:xfrm>
            <a:off x="554623" y="1192320"/>
            <a:ext cx="4781600" cy="3954615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</a:pP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The two posterior projections (called dorsal or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posterior horns</a:t>
            </a: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) and the two anterior projections (called ventral or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anterior horns</a:t>
            </a: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) surround the Central Canal containing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Cerebrospinal Fluid</a:t>
            </a: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 (CSF).</a:t>
            </a:r>
          </a:p>
          <a:p>
            <a:pPr marL="609585">
              <a:lnSpc>
                <a:spcPct val="106999"/>
              </a:lnSpc>
              <a:spcBef>
                <a:spcPts val="1067"/>
              </a:spcBef>
              <a:spcAft>
                <a:spcPts val="0"/>
              </a:spcAft>
            </a:pP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1.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Dorsal</a:t>
            </a: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 (Posterior)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horns</a:t>
            </a:r>
            <a:r>
              <a:rPr lang="en-US" sz="2000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-contain </a:t>
            </a:r>
            <a:r>
              <a:rPr lang="en-US" sz="2000" u="sng" dirty="0">
                <a:solidFill>
                  <a:schemeClr val="dk1"/>
                </a:solidFill>
                <a:latin typeface="BRX Lake Michigan" pitchFamily="2" charset="77"/>
                <a:ea typeface="Comfortaa"/>
                <a:cs typeface="Comfortaa"/>
                <a:sym typeface="Comfortaa"/>
              </a:rPr>
              <a:t>interneurons</a:t>
            </a:r>
          </a:p>
          <a:p>
            <a:pPr marL="914377">
              <a:lnSpc>
                <a:spcPct val="106999"/>
              </a:lnSpc>
              <a:spcBef>
                <a:spcPts val="1067"/>
              </a:spcBef>
              <a:spcAft>
                <a:spcPts val="1067"/>
              </a:spcAft>
            </a:pPr>
            <a:endParaRPr sz="1467" dirty="0">
              <a:solidFill>
                <a:schemeClr val="dk1"/>
              </a:solidFill>
              <a:latin typeface="BRX Lake Michigan" pitchFamily="2" charset="77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1496744868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LATTEN" val="true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 to A &amp; P ppt Intro homeostasis branches" id="{B9989A0A-4D03-C747-89C1-EFDC075861A6}" vid="{A41550F9-8C03-DF4E-A958-D38DE6EB4356}"/>
    </a:ext>
  </a:extLst>
</a:theme>
</file>

<file path=ppt/theme/theme10.xml><?xml version="1.0" encoding="utf-8"?>
<a:theme xmlns:a="http://schemas.openxmlformats.org/drawingml/2006/main" name="1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 to A &amp; P ppt Intro homeostasis branches" id="{B9989A0A-4D03-C747-89C1-EFDC075861A6}" vid="{3E631CAC-A840-CE45-B095-63A759F2498C}"/>
    </a:ext>
  </a:extLst>
</a:theme>
</file>

<file path=ppt/theme/theme11.xml><?xml version="1.0" encoding="utf-8"?>
<a:theme xmlns:a="http://schemas.openxmlformats.org/drawingml/2006/main" name="10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 to A &amp; P ppt Intro homeostasis branches" id="{B9989A0A-4D03-C747-89C1-EFDC075861A6}" vid="{194DDF45-DA80-5F4A-B44F-F4D8CAF4959F}"/>
    </a:ext>
  </a:extLst>
</a:theme>
</file>

<file path=ppt/theme/theme12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 to A &amp; P ppt Intro homeostasis branches" id="{B9989A0A-4D03-C747-89C1-EFDC075861A6}" vid="{351682DA-6687-B745-93CD-6A33379100B3}"/>
    </a:ext>
  </a:extLst>
</a:theme>
</file>

<file path=ppt/theme/theme13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 to A &amp; P ppt Intro homeostasis branches" id="{B9989A0A-4D03-C747-89C1-EFDC075861A6}" vid="{AFC015AC-F260-C842-BED7-4CEA88E55E0A}"/>
    </a:ext>
  </a:extLst>
</a:theme>
</file>

<file path=ppt/theme/theme14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 to A &amp; P ppt Intro homeostasis branches" id="{B9989A0A-4D03-C747-89C1-EFDC075861A6}" vid="{7878BCEC-18E7-6745-BEED-A83CC22DA8D6}"/>
    </a:ext>
  </a:extLst>
</a:theme>
</file>

<file path=ppt/theme/theme15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 to A &amp; P ppt Intro homeostasis branches" id="{B9989A0A-4D03-C747-89C1-EFDC075861A6}" vid="{E167656C-CAC1-C849-93AC-4E8691C547F4}"/>
    </a:ext>
  </a:extLst>
</a:theme>
</file>

<file path=ppt/theme/theme16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 to A &amp; P ppt Intro homeostasis branches" id="{B9989A0A-4D03-C747-89C1-EFDC075861A6}" vid="{76AA65CC-7592-2A49-AEDB-25366D03CB9B}"/>
    </a:ext>
  </a:extLst>
</a:theme>
</file>

<file path=ppt/theme/theme17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 to A &amp; P ppt Intro homeostasis branches" id="{B9989A0A-4D03-C747-89C1-EFDC075861A6}" vid="{032714BB-D41A-DF47-94CB-D16C5CAB6394}"/>
    </a:ext>
  </a:extLst>
</a:theme>
</file>

<file path=ppt/theme/theme18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 to A &amp; P ppt Intro homeostasis branches" id="{B9989A0A-4D03-C747-89C1-EFDC075861A6}" vid="{90D3D05B-C0D1-914D-826B-CAEDBE044E16}"/>
    </a:ext>
  </a:extLst>
</a:theme>
</file>

<file path=ppt/theme/theme19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 to A &amp; P ppt Intro homeostasis branches" id="{B9989A0A-4D03-C747-89C1-EFDC075861A6}" vid="{727C3788-7209-464C-A97E-9D7321256F71}"/>
    </a:ext>
  </a:extLst>
</a:theme>
</file>

<file path=ppt/theme/theme2.xml><?xml version="1.0" encoding="utf-8"?>
<a:theme xmlns:a="http://schemas.openxmlformats.org/drawingml/2006/main" name="18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 to A &amp; P ppt Intro homeostasis branches" id="{B9989A0A-4D03-C747-89C1-EFDC075861A6}" vid="{CC120348-2143-084E-AC43-113609F422B0}"/>
    </a:ext>
  </a:extLst>
</a:theme>
</file>

<file path=ppt/theme/theme20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 to A &amp; P ppt Intro homeostasis branches" id="{B9989A0A-4D03-C747-89C1-EFDC075861A6}" vid="{E14634F4-FD8D-6647-A8A8-C279A7F764DA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7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 to A &amp; P ppt Intro homeostasis branches" id="{B9989A0A-4D03-C747-89C1-EFDC075861A6}" vid="{76622495-CC69-E94B-8556-5430D0D0B540}"/>
    </a:ext>
  </a:extLst>
</a:theme>
</file>

<file path=ppt/theme/theme4.xml><?xml version="1.0" encoding="utf-8"?>
<a:theme xmlns:a="http://schemas.openxmlformats.org/drawingml/2006/main" name="19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 to A &amp; P ppt Intro homeostasis branches" id="{B9989A0A-4D03-C747-89C1-EFDC075861A6}" vid="{45FCB9BF-AA4B-3C41-B6D4-EEBD905976D8}"/>
    </a:ext>
  </a:extLst>
</a:theme>
</file>

<file path=ppt/theme/theme5.xml><?xml version="1.0" encoding="utf-8"?>
<a:theme xmlns:a="http://schemas.openxmlformats.org/drawingml/2006/main" name="1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 to A &amp; P ppt Intro homeostasis branches" id="{B9989A0A-4D03-C747-89C1-EFDC075861A6}" vid="{CE33ECE1-86AB-B049-B433-6FF4EB52D324}"/>
    </a:ext>
  </a:extLst>
</a:theme>
</file>

<file path=ppt/theme/theme6.xml><?xml version="1.0" encoding="utf-8"?>
<a:theme xmlns:a="http://schemas.openxmlformats.org/drawingml/2006/main" name="1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 to A &amp; P ppt Intro homeostasis branches" id="{B9989A0A-4D03-C747-89C1-EFDC075861A6}" vid="{1AF9DF42-8A67-0D44-8BC0-47D95202DECF}"/>
    </a:ext>
  </a:extLst>
</a:theme>
</file>

<file path=ppt/theme/theme7.xml><?xml version="1.0" encoding="utf-8"?>
<a:theme xmlns:a="http://schemas.openxmlformats.org/drawingml/2006/main" name="1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 to A &amp; P ppt Intro homeostasis branches" id="{B9989A0A-4D03-C747-89C1-EFDC075861A6}" vid="{24FEADFF-EC04-9F44-9141-315103D8B8F7}"/>
    </a:ext>
  </a:extLst>
</a:theme>
</file>

<file path=ppt/theme/theme8.xml><?xml version="1.0" encoding="utf-8"?>
<a:theme xmlns:a="http://schemas.openxmlformats.org/drawingml/2006/main" name="1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 to A &amp; P ppt Intro homeostasis branches" id="{B9989A0A-4D03-C747-89C1-EFDC075861A6}" vid="{FE0A53DD-92AC-CD4E-A028-F29561E39FB6}"/>
    </a:ext>
  </a:extLst>
</a:theme>
</file>

<file path=ppt/theme/theme9.xml><?xml version="1.0" encoding="utf-8"?>
<a:theme xmlns:a="http://schemas.openxmlformats.org/drawingml/2006/main" name="1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 to A &amp; P ppt Intro homeostasis branches" id="{B9989A0A-4D03-C747-89C1-EFDC075861A6}" vid="{60E69D1E-F665-2C43-BE98-0D735D4F0F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10640</TotalTime>
  <Words>995</Words>
  <Application>Microsoft Macintosh PowerPoint</Application>
  <PresentationFormat>Widescreen</PresentationFormat>
  <Paragraphs>102</Paragraphs>
  <Slides>27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27</vt:i4>
      </vt:variant>
    </vt:vector>
  </HeadingPairs>
  <TitlesOfParts>
    <vt:vector size="54" baseType="lpstr">
      <vt:lpstr>Arial</vt:lpstr>
      <vt:lpstr>BRX Lake Michigan</vt:lpstr>
      <vt:lpstr>BRX Malibu Mountains Shadow</vt:lpstr>
      <vt:lpstr>Calibri</vt:lpstr>
      <vt:lpstr>Calibri Light</vt:lpstr>
      <vt:lpstr>Comfortaa</vt:lpstr>
      <vt:lpstr>Noto Sans Symbols</vt:lpstr>
      <vt:lpstr>Custom Design</vt:lpstr>
      <vt:lpstr>18_Custom Design</vt:lpstr>
      <vt:lpstr>17_Custom Design</vt:lpstr>
      <vt:lpstr>19_Custom Design</vt:lpstr>
      <vt:lpstr>16_Custom Design</vt:lpstr>
      <vt:lpstr>15_Custom Design</vt:lpstr>
      <vt:lpstr>14_Custom Design</vt:lpstr>
      <vt:lpstr>13_Custom Design</vt:lpstr>
      <vt:lpstr>12_Custom Design</vt:lpstr>
      <vt:lpstr>11_Custom Design</vt:lpstr>
      <vt:lpstr>10_Custom Design</vt:lpstr>
      <vt:lpstr>9_Custom Design</vt:lpstr>
      <vt:lpstr>8_Custom Design</vt:lpstr>
      <vt:lpstr>7_Custom Design</vt:lpstr>
      <vt:lpstr>6_Custom Design</vt:lpstr>
      <vt:lpstr>5_Custom Design</vt:lpstr>
      <vt:lpstr>4_Custom Design</vt:lpstr>
      <vt:lpstr>3_Custom Design</vt:lpstr>
      <vt:lpstr>2_Custom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 &amp; P</dc:title>
  <dc:creator>shelley montgomery</dc:creator>
  <cp:lastModifiedBy>Amberley IGLOI</cp:lastModifiedBy>
  <cp:revision>28</cp:revision>
  <dcterms:created xsi:type="dcterms:W3CDTF">2023-06-16T19:11:09Z</dcterms:created>
  <dcterms:modified xsi:type="dcterms:W3CDTF">2024-07-28T02:06:13Z</dcterms:modified>
</cp:coreProperties>
</file>